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97" r:id="rId5"/>
    <p:sldId id="298" r:id="rId6"/>
    <p:sldId id="263" r:id="rId7"/>
    <p:sldId id="299" r:id="rId8"/>
    <p:sldId id="30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1886" autoAdjust="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Структура доходов на 2021 год </a:t>
            </a:r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623140857392835E-2"/>
          <c:y val="8.7021679023102497E-2"/>
          <c:w val="0.5663803587051619"/>
          <c:h val="0.91297832097689746"/>
        </c:manualLayout>
      </c:layout>
      <c:pie3D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-5.4019264338369184E-2"/>
                  <c:y val="7.770414114902303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0707280011051252E-2"/>
                  <c:y val="0.1112613006707494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Лист4!$H$11:$J$15</c:f>
              <c:multiLvlStrCache>
                <c:ptCount val="5"/>
                <c:lvl>
                  <c:pt idx="0">
                    <c:v>млн.руб.</c:v>
                  </c:pt>
                  <c:pt idx="1">
                    <c:v>млн.руб.</c:v>
                  </c:pt>
                  <c:pt idx="2">
                    <c:v>млн.руб.</c:v>
                  </c:pt>
                  <c:pt idx="3">
                    <c:v>млн.руб.</c:v>
                  </c:pt>
                  <c:pt idx="4">
                    <c:v>млн.руб.</c:v>
                  </c:pt>
                </c:lvl>
                <c:lvl>
                  <c:pt idx="0">
                    <c:v>157,9</c:v>
                  </c:pt>
                  <c:pt idx="1">
                    <c:v>73,1</c:v>
                  </c:pt>
                  <c:pt idx="2">
                    <c:v>253,4</c:v>
                  </c:pt>
                  <c:pt idx="3">
                    <c:v>728,6</c:v>
                  </c:pt>
                  <c:pt idx="4">
                    <c:v>7,7</c:v>
                  </c:pt>
                </c:lvl>
                <c:lvl>
                  <c:pt idx="0">
                    <c:v>Налоговые и неналоговые доходы</c:v>
                  </c:pt>
                  <c:pt idx="1">
                    <c:v>Дотации</c:v>
                  </c:pt>
                  <c:pt idx="2">
                    <c:v>Субсидии</c:v>
                  </c:pt>
                  <c:pt idx="3">
                    <c:v>Субвенции</c:v>
                  </c:pt>
                  <c:pt idx="4">
                    <c:v>Прочие МБТ</c:v>
                  </c:pt>
                </c:lvl>
              </c:multiLvlStrCache>
            </c:multiLvlStrRef>
          </c:cat>
          <c:val>
            <c:numRef>
              <c:f>Лист4!$I$11:$I$15</c:f>
              <c:numCache>
                <c:formatCode>General</c:formatCode>
                <c:ptCount val="5"/>
                <c:pt idx="0">
                  <c:v>157.9</c:v>
                </c:pt>
                <c:pt idx="1">
                  <c:v>73.099999999999994</c:v>
                </c:pt>
                <c:pt idx="2">
                  <c:v>253.4</c:v>
                </c:pt>
                <c:pt idx="3">
                  <c:v>728.6</c:v>
                </c:pt>
                <c:pt idx="4">
                  <c:v>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086668853893258"/>
          <c:y val="0.11094501036619556"/>
          <c:w val="0.35079997812773406"/>
          <c:h val="0.8675932354590312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Структура налоговых и неналоговых доходов Чунского районного муниципального </a:t>
            </a:r>
            <a:r>
              <a:rPr lang="ru-RU" dirty="0" smtClean="0"/>
              <a:t>образования на 2021 год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6756342957130358E-3"/>
          <c:y val="0.10343597291186904"/>
          <c:w val="0.57705916447944006"/>
          <c:h val="0.86597286591690281"/>
        </c:manualLayout>
      </c:layout>
      <c:doughnutChart>
        <c:varyColors val="1"/>
        <c:ser>
          <c:idx val="0"/>
          <c:order val="0"/>
          <c:explosion val="4"/>
          <c:dLbls>
            <c:dLbl>
              <c:idx val="2"/>
              <c:layout>
                <c:manualLayout>
                  <c:x val="-2.1164021164021163E-2"/>
                  <c:y val="-3.51232654297717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058201058201055E-2"/>
                  <c:y val="4.052684472665973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9.4576771653543303E-3"/>
                  <c:y val="-6.885731466188414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9.19313210848644E-3"/>
                  <c:y val="2.732708209153145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1.7526465441819773E-2"/>
                  <c:y val="7.341166422901497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2.0833333333333332E-2"/>
                  <c:y val="-1.87583206199075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Лист4!$H$28:$H$35</c:f>
              <c:strCache>
                <c:ptCount val="8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Государственная пошлина</c:v>
                </c:pt>
                <c:pt idx="3">
                  <c:v>Доходы от использования имущества, находящегося в государственной и муниципальной собственности</c:v>
                </c:pt>
                <c:pt idx="4">
                  <c:v>Штрафы, санкции, возмещение ущерба</c:v>
                </c:pt>
                <c:pt idx="5">
                  <c:v>Налоги на имущество</c:v>
                </c:pt>
                <c:pt idx="6">
                  <c:v>Доходы от оказания платных услуг (работ) и компенсации затрат государства</c:v>
                </c:pt>
                <c:pt idx="7">
                  <c:v>Другие налоговые и неналоговые доходы</c:v>
                </c:pt>
              </c:strCache>
            </c:strRef>
          </c:cat>
          <c:val>
            <c:numRef>
              <c:f>Лист4!$I$28:$I$35</c:f>
              <c:numCache>
                <c:formatCode>General</c:formatCode>
                <c:ptCount val="8"/>
                <c:pt idx="0">
                  <c:v>118255.3</c:v>
                </c:pt>
                <c:pt idx="1">
                  <c:v>22249.200000000001</c:v>
                </c:pt>
                <c:pt idx="2">
                  <c:v>4321</c:v>
                </c:pt>
                <c:pt idx="3" formatCode="0.0">
                  <c:v>7893.4</c:v>
                </c:pt>
                <c:pt idx="4">
                  <c:v>2000</c:v>
                </c:pt>
                <c:pt idx="5" formatCode="0.0">
                  <c:v>1126</c:v>
                </c:pt>
                <c:pt idx="6">
                  <c:v>961</c:v>
                </c:pt>
                <c:pt idx="7">
                  <c:v>1168.9000000000001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9287740594925631"/>
          <c:y val="0.14197242346342603"/>
          <c:w val="0.3816375765529309"/>
          <c:h val="0.85802757653657391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Динамика</a:t>
            </a:r>
            <a:r>
              <a:rPr lang="ru-RU" baseline="0"/>
              <a:t> поступления в бюджет налога на доходы физических лиц</a:t>
            </a:r>
            <a:endParaRPr lang="ru-RU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674711499249188E-2"/>
          <c:y val="0.16268176749403884"/>
          <c:w val="0.92446973923914755"/>
          <c:h val="0.77010237712479823"/>
        </c:manualLayout>
      </c:layout>
      <c:barChart>
        <c:barDir val="col"/>
        <c:grouping val="stacked"/>
        <c:varyColors val="0"/>
        <c:ser>
          <c:idx val="0"/>
          <c:order val="0"/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invertIfNegative val="0"/>
          <c:dLbls>
            <c:dLbl>
              <c:idx val="2"/>
              <c:layout>
                <c:manualLayout>
                  <c:x val="0"/>
                  <c:y val="-4.93827160493827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7763253449527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74291938997821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Лист5!$A$4:$A$9</c:f>
              <c:strCache>
                <c:ptCount val="6"/>
                <c:pt idx="0">
                  <c:v>2018 год факт</c:v>
                </c:pt>
                <c:pt idx="1">
                  <c:v>2019 год факт</c:v>
                </c:pt>
                <c:pt idx="2">
                  <c:v>2020 год факт</c:v>
                </c:pt>
                <c:pt idx="3">
                  <c:v>2021 год план</c:v>
                </c:pt>
                <c:pt idx="4">
                  <c:v>2022 год план</c:v>
                </c:pt>
                <c:pt idx="5">
                  <c:v>2023 год план</c:v>
                </c:pt>
              </c:strCache>
            </c:strRef>
          </c:cat>
          <c:val>
            <c:numRef>
              <c:f>Лист5!$B$4:$B$9</c:f>
              <c:numCache>
                <c:formatCode>General</c:formatCode>
                <c:ptCount val="6"/>
                <c:pt idx="0">
                  <c:v>140.69999999999999</c:v>
                </c:pt>
                <c:pt idx="1">
                  <c:v>139.69999999999999</c:v>
                </c:pt>
                <c:pt idx="2">
                  <c:v>116.5</c:v>
                </c:pt>
                <c:pt idx="3" formatCode="0.0">
                  <c:v>118.3</c:v>
                </c:pt>
                <c:pt idx="4" formatCode="0.0">
                  <c:v>124.9</c:v>
                </c:pt>
                <c:pt idx="5" formatCode="0.0">
                  <c:v>131.1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2"/>
        <c:overlap val="100"/>
        <c:axId val="108675456"/>
        <c:axId val="108678144"/>
      </c:barChart>
      <c:catAx>
        <c:axId val="108675456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crossAx val="108678144"/>
        <c:crosses val="autoZero"/>
        <c:auto val="1"/>
        <c:lblAlgn val="ctr"/>
        <c:lblOffset val="100"/>
        <c:noMultiLvlLbl val="0"/>
      </c:catAx>
      <c:valAx>
        <c:axId val="108678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675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Структура доходов на 2022 год</a:t>
            </a:r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08880139982502E-2"/>
          <c:y val="9.3845268636219212E-2"/>
          <c:w val="0.61874464129483819"/>
          <c:h val="0.85185833742526207"/>
        </c:manualLayout>
      </c:layout>
      <c:pie3D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-3.6915744346309287E-2"/>
                  <c:y val="4.66848620965245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1817165600009827E-4"/>
                  <c:y val="7.5006154404174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Лист4!$N$11:$P$15</c:f>
              <c:multiLvlStrCache>
                <c:ptCount val="5"/>
                <c:lvl>
                  <c:pt idx="0">
                    <c:v>млн.руб.</c:v>
                  </c:pt>
                  <c:pt idx="1">
                    <c:v>млн.руб.</c:v>
                  </c:pt>
                  <c:pt idx="2">
                    <c:v>млн.руб.</c:v>
                  </c:pt>
                  <c:pt idx="3">
                    <c:v>млн.руб.</c:v>
                  </c:pt>
                  <c:pt idx="4">
                    <c:v>млн.руб.</c:v>
                  </c:pt>
                </c:lvl>
                <c:lvl>
                  <c:pt idx="0">
                    <c:v>160,8</c:v>
                  </c:pt>
                  <c:pt idx="1">
                    <c:v>37,2</c:v>
                  </c:pt>
                  <c:pt idx="2">
                    <c:v>248,9</c:v>
                  </c:pt>
                  <c:pt idx="3">
                    <c:v>688,9</c:v>
                  </c:pt>
                  <c:pt idx="4">
                    <c:v>7,7</c:v>
                  </c:pt>
                </c:lvl>
                <c:lvl>
                  <c:pt idx="0">
                    <c:v>Налоговые и неналоговые доходы</c:v>
                  </c:pt>
                  <c:pt idx="1">
                    <c:v>Дотации</c:v>
                  </c:pt>
                  <c:pt idx="2">
                    <c:v>Субсидии</c:v>
                  </c:pt>
                  <c:pt idx="3">
                    <c:v>Субвенции</c:v>
                  </c:pt>
                  <c:pt idx="4">
                    <c:v>Прочие МБТ</c:v>
                  </c:pt>
                </c:lvl>
              </c:multiLvlStrCache>
            </c:multiLvlStrRef>
          </c:cat>
          <c:val>
            <c:numRef>
              <c:f>Лист4!$O$11:$O$15</c:f>
              <c:numCache>
                <c:formatCode>General</c:formatCode>
                <c:ptCount val="5"/>
                <c:pt idx="0">
                  <c:v>160.80000000000001</c:v>
                </c:pt>
                <c:pt idx="1">
                  <c:v>37.200000000000003</c:v>
                </c:pt>
                <c:pt idx="2">
                  <c:v>248.9</c:v>
                </c:pt>
                <c:pt idx="3">
                  <c:v>688.9</c:v>
                </c:pt>
                <c:pt idx="4">
                  <c:v>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002395371405399"/>
          <c:y val="9.3908616945574286E-2"/>
          <c:w val="0.31749554706597716"/>
          <c:h val="0.85193924601726223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Структура доходов на 2023 год</a:t>
            </a:r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033245844269468E-2"/>
          <c:y val="0.10426655786950118"/>
          <c:w val="0.59235575240594929"/>
          <c:h val="0.81434169618544705"/>
        </c:manualLayout>
      </c:layout>
      <c:pie3D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-5.0804074019049503E-2"/>
                  <c:y val="5.293234179060950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7.3808855654049531E-3"/>
                  <c:y val="8.781240886555846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Лист4!$S$11:$U$15</c:f>
              <c:multiLvlStrCache>
                <c:ptCount val="5"/>
                <c:lvl>
                  <c:pt idx="0">
                    <c:v>млн.руб.</c:v>
                  </c:pt>
                  <c:pt idx="1">
                    <c:v>млн.руб.</c:v>
                  </c:pt>
                  <c:pt idx="2">
                    <c:v>млн.руб.</c:v>
                  </c:pt>
                  <c:pt idx="3">
                    <c:v>млн.руб.</c:v>
                  </c:pt>
                  <c:pt idx="4">
                    <c:v>млн.руб.</c:v>
                  </c:pt>
                </c:lvl>
                <c:lvl>
                  <c:pt idx="0">
                    <c:v>164</c:v>
                  </c:pt>
                  <c:pt idx="1">
                    <c:v>40,8</c:v>
                  </c:pt>
                  <c:pt idx="2">
                    <c:v>234,6</c:v>
                  </c:pt>
                  <c:pt idx="3">
                    <c:v>622,8</c:v>
                  </c:pt>
                  <c:pt idx="4">
                    <c:v>7,7</c:v>
                  </c:pt>
                </c:lvl>
                <c:lvl>
                  <c:pt idx="0">
                    <c:v>Налоговые и неналоговые доходы</c:v>
                  </c:pt>
                  <c:pt idx="1">
                    <c:v>Дотации</c:v>
                  </c:pt>
                  <c:pt idx="2">
                    <c:v>Субсидии</c:v>
                  </c:pt>
                  <c:pt idx="3">
                    <c:v>Субвенции</c:v>
                  </c:pt>
                  <c:pt idx="4">
                    <c:v>Прочие МБТ</c:v>
                  </c:pt>
                </c:lvl>
              </c:multiLvlStrCache>
            </c:multiLvlStrRef>
          </c:cat>
          <c:val>
            <c:numRef>
              <c:f>Лист4!$T$11:$T$15</c:f>
              <c:numCache>
                <c:formatCode>General</c:formatCode>
                <c:ptCount val="5"/>
                <c:pt idx="0">
                  <c:v>164</c:v>
                </c:pt>
                <c:pt idx="1">
                  <c:v>40.799999999999997</c:v>
                </c:pt>
                <c:pt idx="2">
                  <c:v>234.6</c:v>
                </c:pt>
                <c:pt idx="3">
                  <c:v>622.79999999999995</c:v>
                </c:pt>
                <c:pt idx="4">
                  <c:v>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697779965004379"/>
          <c:y val="9.5430125173633432E-2"/>
          <c:w val="0.31468886701662291"/>
          <c:h val="0.86119400731558093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Структура расходов бюджета </a:t>
            </a:r>
          </a:p>
          <a:p>
            <a:pPr>
              <a:defRPr/>
            </a:pPr>
            <a:r>
              <a:rPr lang="ru-RU"/>
              <a:t>Чунского районного муниципального </a:t>
            </a:r>
          </a:p>
          <a:p>
            <a:pPr>
              <a:defRPr/>
            </a:pPr>
            <a:r>
              <a:rPr lang="ru-RU"/>
              <a:t>образования </a:t>
            </a:r>
          </a:p>
          <a:p>
            <a:pPr>
              <a:defRPr/>
            </a:pPr>
            <a:r>
              <a:rPr lang="ru-RU"/>
              <a:t>на 2021 год</a:t>
            </a:r>
          </a:p>
        </c:rich>
      </c:tx>
      <c:layout>
        <c:manualLayout>
          <c:xMode val="edge"/>
          <c:yMode val="edge"/>
          <c:x val="6.8938653372716305E-2"/>
          <c:y val="6.4659258306177803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544181977252843E-2"/>
          <c:y val="0.1872288823651436"/>
          <c:w val="0.5667347089643181"/>
          <c:h val="0.79199466674906738"/>
        </c:manualLayout>
      </c:layout>
      <c:pie3DChart>
        <c:varyColors val="1"/>
        <c:ser>
          <c:idx val="0"/>
          <c:order val="0"/>
          <c:explosion val="25"/>
          <c:dLbls>
            <c:dLbl>
              <c:idx val="7"/>
              <c:layout>
                <c:manualLayout>
                  <c:x val="1.3713283762075529E-2"/>
                  <c:y val="4.560750043982764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Лист6!$J$6:$L$14</c:f>
              <c:multiLvlStrCache>
                <c:ptCount val="9"/>
                <c:lvl>
                  <c:pt idx="0">
                    <c:v>млн. руб.</c:v>
                  </c:pt>
                  <c:pt idx="1">
                    <c:v>млн. руб.</c:v>
                  </c:pt>
                  <c:pt idx="2">
                    <c:v>млн. руб.</c:v>
                  </c:pt>
                  <c:pt idx="3">
                    <c:v>млн. руб.</c:v>
                  </c:pt>
                  <c:pt idx="4">
                    <c:v>млн. руб.</c:v>
                  </c:pt>
                  <c:pt idx="5">
                    <c:v>млн. руб.</c:v>
                  </c:pt>
                  <c:pt idx="6">
                    <c:v>млн. руб.</c:v>
                  </c:pt>
                  <c:pt idx="7">
                    <c:v>млн. руб.</c:v>
                  </c:pt>
                  <c:pt idx="8">
                    <c:v>млн. руб.</c:v>
                  </c:pt>
                </c:lvl>
                <c:lvl>
                  <c:pt idx="0">
                    <c:v>96,7</c:v>
                  </c:pt>
                  <c:pt idx="1">
                    <c:v>8,7</c:v>
                  </c:pt>
                  <c:pt idx="2">
                    <c:v>4,2</c:v>
                  </c:pt>
                  <c:pt idx="3">
                    <c:v>7,0</c:v>
                  </c:pt>
                  <c:pt idx="4">
                    <c:v>807,6</c:v>
                  </c:pt>
                  <c:pt idx="5">
                    <c:v>53,8</c:v>
                  </c:pt>
                  <c:pt idx="6">
                    <c:v>99,4</c:v>
                  </c:pt>
                  <c:pt idx="7">
                    <c:v>15,5</c:v>
                  </c:pt>
                  <c:pt idx="8">
                    <c:v>135,9</c:v>
                  </c:pt>
                </c:lvl>
                <c:lvl>
                  <c:pt idx="0">
                    <c:v>ОБЩЕГОСУДАРСТВЕННЫЕ ВОПРОСЫ</c:v>
                  </c:pt>
                  <c:pt idx="1">
                    <c:v>НАЦИОНАЛЬНАЯ БЕЗОПАСНОСТЬ И ПРАВООХРАНИТЕЛЬНАЯ ДЕЯТЕЛЬНОСТЬ</c:v>
                  </c:pt>
                  <c:pt idx="2">
                    <c:v>НАЦИОНАЛЬНАЯ ЭКОНОМИКА</c:v>
                  </c:pt>
                  <c:pt idx="3">
                    <c:v>ЖИЛИЩНО-КОММУНАЛЬНОЕ ХОЗЯЙСТВО</c:v>
                  </c:pt>
                  <c:pt idx="4">
                    <c:v>ОБРАЗОВАНИЕ</c:v>
                  </c:pt>
                  <c:pt idx="5">
                    <c:v>КУЛЬТУРА, КИНЕМАТОГРАФИЯ</c:v>
                  </c:pt>
                  <c:pt idx="6">
                    <c:v>СОЦИАЛЬНАЯ ПОЛИТИКА</c:v>
                  </c:pt>
                  <c:pt idx="7">
                    <c:v>ФИЗИЧЕСКАЯ КУЛЬТУРА И СПОРТ</c:v>
                  </c:pt>
                  <c:pt idx="8">
                    <c:v>МЕЖБЮДЖЕТНЫЕ ТРАНСФЕРТЫ ОБЩЕГО ХАРАКТЕРА БЮДЖЕТАМ БЮДЖЕТНОЙ СИСТЕМЫ РОССИЙСКОЙ ФЕДЕРАЦИИ</c:v>
                  </c:pt>
                </c:lvl>
              </c:multiLvlStrCache>
            </c:multiLvlStrRef>
          </c:cat>
          <c:val>
            <c:numRef>
              <c:f>Лист6!$K$6:$K$14</c:f>
              <c:numCache>
                <c:formatCode>0.0</c:formatCode>
                <c:ptCount val="9"/>
                <c:pt idx="0">
                  <c:v>96.7</c:v>
                </c:pt>
                <c:pt idx="1">
                  <c:v>8.6999999999999993</c:v>
                </c:pt>
                <c:pt idx="2">
                  <c:v>4.2</c:v>
                </c:pt>
                <c:pt idx="3">
                  <c:v>7</c:v>
                </c:pt>
                <c:pt idx="4">
                  <c:v>807.6</c:v>
                </c:pt>
                <c:pt idx="5">
                  <c:v>53.8</c:v>
                </c:pt>
                <c:pt idx="6">
                  <c:v>99.4</c:v>
                </c:pt>
                <c:pt idx="7">
                  <c:v>15.5</c:v>
                </c:pt>
                <c:pt idx="8">
                  <c:v>135.9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738396116401094"/>
          <c:y val="2.9203526441241707E-2"/>
          <c:w val="0.37729462112927609"/>
          <c:h val="0.94674868599992046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1"/>
          <c:order val="0"/>
          <c:tx>
            <c:strRef>
              <c:f>Лист6!$B$61</c:f>
              <c:strCache>
                <c:ptCount val="1"/>
                <c:pt idx="0">
                  <c:v>Всего 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851406086940556E-2"/>
                  <c:y val="1.8136180067583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030837303078223E-2"/>
                  <c:y val="-5.1817657335952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23236397494936E-2"/>
                  <c:y val="-2.59088286679756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Лист6!$C$63:$E$63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Лист6!$C$61:$E$61</c:f>
              <c:numCache>
                <c:formatCode>0.0</c:formatCode>
                <c:ptCount val="3"/>
                <c:pt idx="0">
                  <c:v>1228.9000000000001</c:v>
                </c:pt>
                <c:pt idx="1">
                  <c:v>1138.5999999999999</c:v>
                </c:pt>
                <c:pt idx="2">
                  <c:v>1059.7</c:v>
                </c:pt>
              </c:numCache>
            </c:numRef>
          </c:val>
        </c:ser>
        <c:ser>
          <c:idx val="2"/>
          <c:order val="1"/>
          <c:tx>
            <c:strRef>
              <c:f>Лист6!$B$62</c:f>
              <c:strCache>
                <c:ptCount val="1"/>
                <c:pt idx="0">
                  <c:v>Социально ориентированные 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718303105544449E-2"/>
                  <c:y val="0.37567801568565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554218260821671E-2"/>
                  <c:y val="0.378268898552451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046328234741559E-2"/>
                  <c:y val="0.354950952751272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Лист6!$C$63:$E$63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Лист6!$C$62:$E$62</c:f>
              <c:numCache>
                <c:formatCode>0.0</c:formatCode>
                <c:ptCount val="3"/>
                <c:pt idx="0">
                  <c:v>976.3</c:v>
                </c:pt>
                <c:pt idx="1">
                  <c:v>909.10000000000014</c:v>
                </c:pt>
                <c:pt idx="2">
                  <c:v>839.1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6776320"/>
        <c:axId val="136827264"/>
        <c:axId val="136751744"/>
      </c:bar3DChart>
      <c:catAx>
        <c:axId val="136776320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crossAx val="136827264"/>
        <c:crosses val="autoZero"/>
        <c:auto val="1"/>
        <c:lblAlgn val="ctr"/>
        <c:lblOffset val="100"/>
        <c:noMultiLvlLbl val="0"/>
      </c:catAx>
      <c:valAx>
        <c:axId val="13682726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36776320"/>
        <c:crosses val="autoZero"/>
        <c:crossBetween val="between"/>
      </c:valAx>
      <c:serAx>
        <c:axId val="136751744"/>
        <c:scaling>
          <c:orientation val="minMax"/>
        </c:scaling>
        <c:delete val="1"/>
        <c:axPos val="b"/>
        <c:majorTickMark val="out"/>
        <c:minorTickMark val="none"/>
        <c:tickLblPos val="nextTo"/>
        <c:crossAx val="136827264"/>
        <c:crosses val="autoZero"/>
      </c:serAx>
    </c:plotArea>
    <c:legend>
      <c:legendPos val="r"/>
      <c:legendEntry>
        <c:idx val="0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443580953955971"/>
          <c:y val="0.22493677837791964"/>
          <c:w val="0.33454869952877697"/>
          <c:h val="0.555308208977755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412266621075265E-2"/>
          <c:y val="9.5064677493784694E-2"/>
          <c:w val="0.79924672865831459"/>
          <c:h val="0.8381949697540859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Лист7!$C$87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invertIfNegative val="0"/>
          <c:cat>
            <c:strRef>
              <c:f>Лист7!$D$89:$H$89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Лист7!$D$87:$H$87</c:f>
              <c:numCache>
                <c:formatCode>General</c:formatCode>
                <c:ptCount val="5"/>
                <c:pt idx="0">
                  <c:v>13067.8</c:v>
                </c:pt>
                <c:pt idx="1">
                  <c:v>20507.400000000001</c:v>
                </c:pt>
                <c:pt idx="2" formatCode="0.00">
                  <c:v>20022.900000000001</c:v>
                </c:pt>
                <c:pt idx="3" formatCode="0.00">
                  <c:v>15285.7</c:v>
                </c:pt>
                <c:pt idx="4" formatCode="0.00">
                  <c:v>15201.300000000001</c:v>
                </c:pt>
              </c:numCache>
            </c:numRef>
          </c:val>
        </c:ser>
        <c:ser>
          <c:idx val="1"/>
          <c:order val="1"/>
          <c:tx>
            <c:strRef>
              <c:f>Лист7!$C$86</c:f>
              <c:strCache>
                <c:ptCount val="1"/>
                <c:pt idx="0">
                  <c:v>Программные расходы</c:v>
                </c:pt>
              </c:strCache>
            </c:strRef>
          </c:tx>
          <c:invertIfNegative val="0"/>
          <c:cat>
            <c:strRef>
              <c:f>Лист7!$D$89:$H$89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Лист7!$D$86:$H$86</c:f>
              <c:numCache>
                <c:formatCode>General</c:formatCode>
                <c:ptCount val="5"/>
                <c:pt idx="0">
                  <c:v>1387584</c:v>
                </c:pt>
                <c:pt idx="1">
                  <c:v>1266389.5</c:v>
                </c:pt>
                <c:pt idx="2" formatCode="0.00">
                  <c:v>1208844.9000000001</c:v>
                </c:pt>
                <c:pt idx="3" formatCode="0.00">
                  <c:v>1123311.1000000001</c:v>
                </c:pt>
                <c:pt idx="4" formatCode="0.00">
                  <c:v>1044468.2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149020672"/>
        <c:axId val="149022208"/>
        <c:axId val="138782912"/>
      </c:bar3DChart>
      <c:catAx>
        <c:axId val="149020672"/>
        <c:scaling>
          <c:orientation val="minMax"/>
        </c:scaling>
        <c:delete val="0"/>
        <c:axPos val="b"/>
        <c:majorTickMark val="out"/>
        <c:minorTickMark val="none"/>
        <c:tickLblPos val="nextTo"/>
        <c:crossAx val="149022208"/>
        <c:crosses val="autoZero"/>
        <c:auto val="1"/>
        <c:lblAlgn val="ctr"/>
        <c:lblOffset val="100"/>
        <c:noMultiLvlLbl val="0"/>
      </c:catAx>
      <c:valAx>
        <c:axId val="149022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020672"/>
        <c:crosses val="autoZero"/>
        <c:crossBetween val="between"/>
      </c:valAx>
      <c:serAx>
        <c:axId val="138782912"/>
        <c:scaling>
          <c:orientation val="minMax"/>
        </c:scaling>
        <c:delete val="0"/>
        <c:axPos val="b"/>
        <c:majorTickMark val="out"/>
        <c:minorTickMark val="none"/>
        <c:tickLblPos val="nextTo"/>
        <c:crossAx val="149022208"/>
        <c:crosses val="autoZero"/>
      </c:serAx>
    </c:plotArea>
    <c:legend>
      <c:legendPos val="r"/>
      <c:layout>
        <c:manualLayout>
          <c:xMode val="edge"/>
          <c:yMode val="edge"/>
          <c:x val="0.78397348099883168"/>
          <c:y val="0.17457984165749491"/>
          <c:w val="0.2031596110799781"/>
          <c:h val="7.306228792846383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Лист8!$B$9</c:f>
              <c:strCache>
                <c:ptCount val="1"/>
                <c:pt idx="0">
                  <c:v>Дотации на выравнивание бюджетной обеспеченности субъектов Российской Федерации и муниципальных образований</c:v>
                </c:pt>
              </c:strCache>
            </c:strRef>
          </c:tx>
          <c:invertIfNegative val="0"/>
          <c:cat>
            <c:strRef>
              <c:f>Лист8!$C$7:$F$7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Лист8!$C$9:$F$9</c:f>
              <c:numCache>
                <c:formatCode>General</c:formatCode>
                <c:ptCount val="4"/>
                <c:pt idx="0">
                  <c:v>146.5</c:v>
                </c:pt>
                <c:pt idx="1">
                  <c:v>120.7</c:v>
                </c:pt>
                <c:pt idx="2">
                  <c:v>116.5</c:v>
                </c:pt>
                <c:pt idx="3">
                  <c:v>109.5</c:v>
                </c:pt>
              </c:numCache>
            </c:numRef>
          </c:val>
        </c:ser>
        <c:ser>
          <c:idx val="1"/>
          <c:order val="1"/>
          <c:tx>
            <c:strRef>
              <c:f>Лист8!$B$10</c:f>
              <c:strCache>
                <c:ptCount val="1"/>
                <c:pt idx="0">
                  <c:v>Прочие межбюджетные трансферты общего характера</c:v>
                </c:pt>
              </c:strCache>
            </c:strRef>
          </c:tx>
          <c:invertIfNegative val="0"/>
          <c:cat>
            <c:strRef>
              <c:f>Лист8!$C$7:$F$7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Лист8!$C$10:$F$10</c:f>
              <c:numCache>
                <c:formatCode>General</c:formatCode>
                <c:ptCount val="4"/>
                <c:pt idx="0">
                  <c:v>0</c:v>
                </c:pt>
                <c:pt idx="1">
                  <c:v>15.2</c:v>
                </c:pt>
                <c:pt idx="2">
                  <c:v>12.8</c:v>
                </c:pt>
                <c:pt idx="3">
                  <c:v>13.4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748736"/>
        <c:axId val="149775104"/>
      </c:barChart>
      <c:catAx>
        <c:axId val="149748736"/>
        <c:scaling>
          <c:orientation val="minMax"/>
        </c:scaling>
        <c:delete val="0"/>
        <c:axPos val="b"/>
        <c:majorTickMark val="out"/>
        <c:minorTickMark val="none"/>
        <c:tickLblPos val="nextTo"/>
        <c:crossAx val="149775104"/>
        <c:crosses val="autoZero"/>
        <c:auto val="1"/>
        <c:lblAlgn val="ctr"/>
        <c:lblOffset val="100"/>
        <c:noMultiLvlLbl val="0"/>
      </c:catAx>
      <c:valAx>
        <c:axId val="149775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7487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0F4071-4BD8-4C1F-A27F-5F8025241930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8B2B1E2D-4FC3-4301-A270-B5AE0A3D1B3D}">
      <dgm:prSet phldrT="[Текст]" custT="1"/>
      <dgm:spPr/>
      <dgm:t>
        <a:bodyPr vert="vert270" anchor="ctr"/>
        <a:lstStyle/>
        <a:p>
          <a:pPr algn="ctr"/>
          <a:r>
            <a:rPr lang="ru-RU" sz="1800" b="1" i="0" baseline="0">
              <a:solidFill>
                <a:sysClr val="windowText" lastClr="000000"/>
              </a:solidFill>
            </a:rPr>
            <a:t>ОБЩЕГОСУДАРСТВЕННЫЕ ВОПРОСЫ</a:t>
          </a:r>
        </a:p>
      </dgm:t>
    </dgm:pt>
    <dgm:pt modelId="{EBC83B91-3203-439B-AD67-E9F3C5C3B60C}" type="parTrans" cxnId="{3C6122DB-E637-4BAD-86A4-6098681D95CC}">
      <dgm:prSet/>
      <dgm:spPr/>
      <dgm:t>
        <a:bodyPr/>
        <a:lstStyle/>
        <a:p>
          <a:endParaRPr lang="ru-RU"/>
        </a:p>
      </dgm:t>
    </dgm:pt>
    <dgm:pt modelId="{0B715C4E-EA37-4CD0-B673-8380F46BDD4A}" type="sibTrans" cxnId="{3C6122DB-E637-4BAD-86A4-6098681D95CC}">
      <dgm:prSet/>
      <dgm:spPr/>
      <dgm:t>
        <a:bodyPr/>
        <a:lstStyle/>
        <a:p>
          <a:endParaRPr lang="ru-RU"/>
        </a:p>
      </dgm:t>
    </dgm:pt>
    <dgm:pt modelId="{E7D96761-A37C-40FC-9BE2-5D62247D977B}">
      <dgm:prSet phldrT="[Текст]" custT="1"/>
      <dgm:spPr/>
      <dgm:t>
        <a:bodyPr vert="vert270" anchor="ctr"/>
        <a:lstStyle/>
        <a:p>
          <a:pPr algn="ctr"/>
          <a:r>
            <a:rPr lang="ru-RU" sz="1200" b="1" i="0">
              <a:solidFill>
                <a:sysClr val="windowText" lastClr="000000"/>
              </a:solidFill>
            </a:rPr>
            <a:t>НАЦИОНАЛЬНАЯ БЕЗОПАСНОСТЬ И ПРАВООХРАНИТЕЛЬНАЯ ДЕЯТЕЛЬНОСТЬ</a:t>
          </a:r>
        </a:p>
      </dgm:t>
    </dgm:pt>
    <dgm:pt modelId="{7FDD8F75-FE0E-4A2F-918D-D8A54F6E905D}" type="parTrans" cxnId="{FF0B9D39-98CF-4C8C-B4F9-45B3220081FC}">
      <dgm:prSet/>
      <dgm:spPr/>
      <dgm:t>
        <a:bodyPr/>
        <a:lstStyle/>
        <a:p>
          <a:endParaRPr lang="ru-RU"/>
        </a:p>
      </dgm:t>
    </dgm:pt>
    <dgm:pt modelId="{6EB2A611-A08C-44DD-BF99-6017C96AEB37}" type="sibTrans" cxnId="{FF0B9D39-98CF-4C8C-B4F9-45B3220081FC}">
      <dgm:prSet/>
      <dgm:spPr/>
      <dgm:t>
        <a:bodyPr/>
        <a:lstStyle/>
        <a:p>
          <a:endParaRPr lang="ru-RU"/>
        </a:p>
      </dgm:t>
    </dgm:pt>
    <dgm:pt modelId="{1ED9CE3F-FC88-466C-A85C-2DF2523C1333}">
      <dgm:prSet phldrT="[Текст]" custT="1"/>
      <dgm:spPr/>
      <dgm:t>
        <a:bodyPr vert="vert270" anchor="ctr"/>
        <a:lstStyle/>
        <a:p>
          <a:pPr algn="ctr"/>
          <a:r>
            <a:rPr lang="ru-RU" sz="1800" b="1" i="0">
              <a:solidFill>
                <a:sysClr val="windowText" lastClr="000000"/>
              </a:solidFill>
            </a:rPr>
            <a:t>НАЦИОНАЛЬНАЯ ЭКОНОМИКА</a:t>
          </a:r>
        </a:p>
      </dgm:t>
    </dgm:pt>
    <dgm:pt modelId="{AC2BB98C-8A95-4AA0-97DC-426C22DF3504}" type="parTrans" cxnId="{FDEDAB8D-F5FD-437D-8C6F-3568426CCE95}">
      <dgm:prSet/>
      <dgm:spPr/>
      <dgm:t>
        <a:bodyPr/>
        <a:lstStyle/>
        <a:p>
          <a:endParaRPr lang="ru-RU"/>
        </a:p>
      </dgm:t>
    </dgm:pt>
    <dgm:pt modelId="{FB266116-EE42-4337-BD1D-60296B748827}" type="sibTrans" cxnId="{FDEDAB8D-F5FD-437D-8C6F-3568426CCE95}">
      <dgm:prSet/>
      <dgm:spPr/>
      <dgm:t>
        <a:bodyPr/>
        <a:lstStyle/>
        <a:p>
          <a:endParaRPr lang="ru-RU"/>
        </a:p>
      </dgm:t>
    </dgm:pt>
    <dgm:pt modelId="{A55ECA4B-B7C5-4675-99B7-CDC5B269134E}">
      <dgm:prSet phldrT="[Текст]" custT="1"/>
      <dgm:spPr/>
      <dgm:t>
        <a:bodyPr vert="vert270" anchor="ctr"/>
        <a:lstStyle/>
        <a:p>
          <a:pPr algn="ctr"/>
          <a:r>
            <a:rPr lang="ru-RU" sz="1800" b="1" i="0">
              <a:solidFill>
                <a:sysClr val="windowText" lastClr="000000"/>
              </a:solidFill>
            </a:rPr>
            <a:t>ЖИЛИЩНО-КОММУНАЛЬНОЕ ХОЗЯЙСТВО</a:t>
          </a:r>
        </a:p>
      </dgm:t>
    </dgm:pt>
    <dgm:pt modelId="{68F767FB-507D-4BFE-89EB-5FA62E27B5F9}" type="parTrans" cxnId="{44CCA4D2-BB8D-453A-B62D-EBD261B34D3B}">
      <dgm:prSet/>
      <dgm:spPr/>
      <dgm:t>
        <a:bodyPr/>
        <a:lstStyle/>
        <a:p>
          <a:endParaRPr lang="ru-RU"/>
        </a:p>
      </dgm:t>
    </dgm:pt>
    <dgm:pt modelId="{02CB4A07-7EA3-453B-912D-4E4F91A68AC5}" type="sibTrans" cxnId="{44CCA4D2-BB8D-453A-B62D-EBD261B34D3B}">
      <dgm:prSet/>
      <dgm:spPr/>
      <dgm:t>
        <a:bodyPr/>
        <a:lstStyle/>
        <a:p>
          <a:endParaRPr lang="ru-RU"/>
        </a:p>
      </dgm:t>
    </dgm:pt>
    <dgm:pt modelId="{5BBDD84C-77C7-4F1B-94E0-C5E7F26F85AE}">
      <dgm:prSet phldrT="[Текст]" custT="1"/>
      <dgm:spPr/>
      <dgm:t>
        <a:bodyPr vert="vert270" anchor="ctr"/>
        <a:lstStyle/>
        <a:p>
          <a:pPr algn="ctr"/>
          <a:r>
            <a:rPr lang="ru-RU" sz="1800" b="1" i="0">
              <a:solidFill>
                <a:sysClr val="windowText" lastClr="000000"/>
              </a:solidFill>
            </a:rPr>
            <a:t>ОБРАЗОВАНИЕ</a:t>
          </a:r>
        </a:p>
      </dgm:t>
    </dgm:pt>
    <dgm:pt modelId="{2C1D6370-F022-430E-B5D9-DEDD0AAF2177}" type="parTrans" cxnId="{D3745C37-7567-4ABB-81CF-63FCB585DA9F}">
      <dgm:prSet/>
      <dgm:spPr/>
      <dgm:t>
        <a:bodyPr/>
        <a:lstStyle/>
        <a:p>
          <a:endParaRPr lang="ru-RU"/>
        </a:p>
      </dgm:t>
    </dgm:pt>
    <dgm:pt modelId="{82B1813E-0AB3-4EB0-822C-999EEAC1A6B0}" type="sibTrans" cxnId="{D3745C37-7567-4ABB-81CF-63FCB585DA9F}">
      <dgm:prSet/>
      <dgm:spPr/>
      <dgm:t>
        <a:bodyPr/>
        <a:lstStyle/>
        <a:p>
          <a:endParaRPr lang="ru-RU"/>
        </a:p>
      </dgm:t>
    </dgm:pt>
    <dgm:pt modelId="{6B7BD90B-8249-4B7B-B91C-D72D5B68CCBC}">
      <dgm:prSet phldrT="[Текст]" custT="1"/>
      <dgm:spPr/>
      <dgm:t>
        <a:bodyPr vert="vert270" anchor="ctr"/>
        <a:lstStyle/>
        <a:p>
          <a:pPr algn="ctr"/>
          <a:r>
            <a:rPr lang="ru-RU" sz="1800" b="1" i="0">
              <a:solidFill>
                <a:sysClr val="windowText" lastClr="000000"/>
              </a:solidFill>
            </a:rPr>
            <a:t>КУЛЬТУРА, КИНЕМАТОГРАФИЯ</a:t>
          </a:r>
        </a:p>
      </dgm:t>
    </dgm:pt>
    <dgm:pt modelId="{8E06CC8D-3144-4242-ACCB-FB3221F73219}" type="parTrans" cxnId="{80AC5213-50A7-40BD-824E-CBD9F7B414F6}">
      <dgm:prSet/>
      <dgm:spPr/>
      <dgm:t>
        <a:bodyPr/>
        <a:lstStyle/>
        <a:p>
          <a:endParaRPr lang="ru-RU"/>
        </a:p>
      </dgm:t>
    </dgm:pt>
    <dgm:pt modelId="{177758CE-DFB0-44CC-93B7-9CC32DE81F6D}" type="sibTrans" cxnId="{80AC5213-50A7-40BD-824E-CBD9F7B414F6}">
      <dgm:prSet/>
      <dgm:spPr/>
      <dgm:t>
        <a:bodyPr/>
        <a:lstStyle/>
        <a:p>
          <a:endParaRPr lang="ru-RU"/>
        </a:p>
      </dgm:t>
    </dgm:pt>
    <dgm:pt modelId="{E38FEB09-FB09-4677-9224-E7D5E66D6E5C}">
      <dgm:prSet phldrT="[Текст]" custT="1"/>
      <dgm:spPr/>
      <dgm:t>
        <a:bodyPr vert="vert270" anchor="ctr"/>
        <a:lstStyle/>
        <a:p>
          <a:pPr algn="ctr"/>
          <a:r>
            <a:rPr lang="ru-RU" sz="1800" b="1" i="0">
              <a:solidFill>
                <a:sysClr val="windowText" lastClr="000000"/>
              </a:solidFill>
            </a:rPr>
            <a:t>СОЦИАЛЬНАЯ ПОЛИТИКА</a:t>
          </a:r>
        </a:p>
      </dgm:t>
    </dgm:pt>
    <dgm:pt modelId="{331F7B02-8163-4DA8-8A47-002CE7AD46F9}" type="parTrans" cxnId="{184CD9F6-052E-4861-A871-F41EDB459013}">
      <dgm:prSet/>
      <dgm:spPr/>
      <dgm:t>
        <a:bodyPr/>
        <a:lstStyle/>
        <a:p>
          <a:endParaRPr lang="ru-RU"/>
        </a:p>
      </dgm:t>
    </dgm:pt>
    <dgm:pt modelId="{87191B57-B631-4751-9A8D-76FDD6A23979}" type="sibTrans" cxnId="{184CD9F6-052E-4861-A871-F41EDB459013}">
      <dgm:prSet/>
      <dgm:spPr/>
      <dgm:t>
        <a:bodyPr/>
        <a:lstStyle/>
        <a:p>
          <a:endParaRPr lang="ru-RU"/>
        </a:p>
      </dgm:t>
    </dgm:pt>
    <dgm:pt modelId="{F20F5D0F-0267-4B30-9E3D-86DE90B00DE0}">
      <dgm:prSet phldrT="[Текст]" custT="1"/>
      <dgm:spPr/>
      <dgm:t>
        <a:bodyPr vert="vert270" anchor="ctr"/>
        <a:lstStyle/>
        <a:p>
          <a:pPr algn="ctr"/>
          <a:r>
            <a:rPr lang="ru-RU" sz="1800" b="1" i="0">
              <a:solidFill>
                <a:sysClr val="windowText" lastClr="000000"/>
              </a:solidFill>
            </a:rPr>
            <a:t>ФИЗИЧЕСКАЯ КУЛЬТУРА И СПОРТ</a:t>
          </a:r>
        </a:p>
      </dgm:t>
    </dgm:pt>
    <dgm:pt modelId="{F544D01F-B46B-4B80-96DE-8510472C0646}" type="parTrans" cxnId="{D44B6F2E-D036-408A-BE59-18618663DCB4}">
      <dgm:prSet/>
      <dgm:spPr/>
      <dgm:t>
        <a:bodyPr/>
        <a:lstStyle/>
        <a:p>
          <a:endParaRPr lang="ru-RU"/>
        </a:p>
      </dgm:t>
    </dgm:pt>
    <dgm:pt modelId="{4B7C3CE5-0BB2-46FC-B048-8C0829C506EF}" type="sibTrans" cxnId="{D44B6F2E-D036-408A-BE59-18618663DCB4}">
      <dgm:prSet/>
      <dgm:spPr/>
      <dgm:t>
        <a:bodyPr/>
        <a:lstStyle/>
        <a:p>
          <a:endParaRPr lang="ru-RU"/>
        </a:p>
      </dgm:t>
    </dgm:pt>
    <dgm:pt modelId="{20773337-FE5B-4DB8-8BA8-954F36EDB94E}">
      <dgm:prSet phldrT="[Текст]" custT="1"/>
      <dgm:spPr/>
      <dgm:t>
        <a:bodyPr vert="vert270" anchor="ctr"/>
        <a:lstStyle/>
        <a:p>
          <a:pPr algn="ctr"/>
          <a:r>
            <a:rPr lang="ru-RU" sz="1200" b="1" i="0">
              <a:solidFill>
                <a:sysClr val="windowText" lastClr="000000"/>
              </a:solidFill>
            </a:rPr>
            <a:t>МЕЖБЮДЖЕТНЫЕ ТРАНСФЕРТЫ ОБЩЕГО ХАРАКТЕРА БЮДЖЕТАМ БЮДЖЕТНОЙ СИСТЕМЫ РОССИЙСКОЙ ФЕДЕРАЦИИ</a:t>
          </a:r>
        </a:p>
      </dgm:t>
    </dgm:pt>
    <dgm:pt modelId="{2350EDF2-18CD-43C9-90A7-38900D820C23}" type="parTrans" cxnId="{C06275F6-5FFF-4180-BDE2-5B1ADAEE6A70}">
      <dgm:prSet/>
      <dgm:spPr/>
      <dgm:t>
        <a:bodyPr/>
        <a:lstStyle/>
        <a:p>
          <a:endParaRPr lang="ru-RU"/>
        </a:p>
      </dgm:t>
    </dgm:pt>
    <dgm:pt modelId="{93E2F755-C36A-4D31-9E6D-E817B59A7751}" type="sibTrans" cxnId="{C06275F6-5FFF-4180-BDE2-5B1ADAEE6A70}">
      <dgm:prSet/>
      <dgm:spPr/>
      <dgm:t>
        <a:bodyPr/>
        <a:lstStyle/>
        <a:p>
          <a:endParaRPr lang="ru-RU"/>
        </a:p>
      </dgm:t>
    </dgm:pt>
    <dgm:pt modelId="{3038286D-88A9-452E-9E80-FFD9721A1B30}" type="pres">
      <dgm:prSet presAssocID="{EB0F4071-4BD8-4C1F-A27F-5F8025241930}" presName="Name0" presStyleCnt="0">
        <dgm:presLayoutVars>
          <dgm:dir/>
          <dgm:resizeHandles val="exact"/>
        </dgm:presLayoutVars>
      </dgm:prSet>
      <dgm:spPr/>
    </dgm:pt>
    <dgm:pt modelId="{9171F2EF-50FE-4153-BC13-EAE40DCDDBE0}" type="pres">
      <dgm:prSet presAssocID="{EB0F4071-4BD8-4C1F-A27F-5F8025241930}" presName="bkgdShp" presStyleLbl="alignAccFollowNode1" presStyleIdx="0" presStyleCnt="1" custLinFactY="60494" custLinFactNeighborX="55417" custLinFactNeighborY="100000"/>
      <dgm:spPr/>
    </dgm:pt>
    <dgm:pt modelId="{E7CFD082-5551-4F50-B0DD-6817A96300E2}" type="pres">
      <dgm:prSet presAssocID="{EB0F4071-4BD8-4C1F-A27F-5F8025241930}" presName="linComp" presStyleCnt="0"/>
      <dgm:spPr/>
    </dgm:pt>
    <dgm:pt modelId="{A25FDB6F-8C79-4B64-BEB7-40B35993C5F5}" type="pres">
      <dgm:prSet presAssocID="{8B2B1E2D-4FC3-4301-A270-B5AE0A3D1B3D}" presName="compNode" presStyleCnt="0"/>
      <dgm:spPr/>
    </dgm:pt>
    <dgm:pt modelId="{6F369238-D56A-4E7A-A69C-54CCC1B111D4}" type="pres">
      <dgm:prSet presAssocID="{8B2B1E2D-4FC3-4301-A270-B5AE0A3D1B3D}" presName="node" presStyleLbl="node1" presStyleIdx="0" presStyleCnt="9" custAng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F032C-3929-42E7-AE5F-8A3D89395A31}" type="pres">
      <dgm:prSet presAssocID="{8B2B1E2D-4FC3-4301-A270-B5AE0A3D1B3D}" presName="invisiNode" presStyleLbl="node1" presStyleIdx="0" presStyleCnt="9"/>
      <dgm:spPr/>
    </dgm:pt>
    <dgm:pt modelId="{21F7A236-CC94-45A5-A4D3-05D7CE306BD0}" type="pres">
      <dgm:prSet presAssocID="{8B2B1E2D-4FC3-4301-A270-B5AE0A3D1B3D}" presName="imagNode" presStyleLbl="fgImgPlace1" presStyleIdx="0" presStyleCnt="9" custScaleY="50674" custLinFactNeighborY="3817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FD5A9BF0-3059-4C0C-A7EA-2261359DB3E4}" type="pres">
      <dgm:prSet presAssocID="{0B715C4E-EA37-4CD0-B673-8380F46BDD4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EFE8BF9-BA0E-4213-9678-3C0F5D5B4528}" type="pres">
      <dgm:prSet presAssocID="{E7D96761-A37C-40FC-9BE2-5D62247D977B}" presName="compNode" presStyleCnt="0"/>
      <dgm:spPr/>
    </dgm:pt>
    <dgm:pt modelId="{1BD36143-8ACC-40FD-8A0C-AFE606691B46}" type="pres">
      <dgm:prSet presAssocID="{E7D96761-A37C-40FC-9BE2-5D62247D977B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A8358-B238-4942-AB7F-0CC980A69556}" type="pres">
      <dgm:prSet presAssocID="{E7D96761-A37C-40FC-9BE2-5D62247D977B}" presName="invisiNode" presStyleLbl="node1" presStyleIdx="1" presStyleCnt="9"/>
      <dgm:spPr/>
    </dgm:pt>
    <dgm:pt modelId="{A79984B9-2ED0-4CB8-8052-4B56AE069F0A}" type="pres">
      <dgm:prSet presAssocID="{E7D96761-A37C-40FC-9BE2-5D62247D977B}" presName="imagNode" presStyleLbl="fgImgPlace1" presStyleIdx="1" presStyleCnt="9" custScaleY="49116" custLinFactNeighborY="3739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3E516E44-31B5-4673-8DF6-16C88DA45090}" type="pres">
      <dgm:prSet presAssocID="{6EB2A611-A08C-44DD-BF99-6017C96AEB3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AC0E55D-EAD1-45C0-933D-8C1525D75ED5}" type="pres">
      <dgm:prSet presAssocID="{1ED9CE3F-FC88-466C-A85C-2DF2523C1333}" presName="compNode" presStyleCnt="0"/>
      <dgm:spPr/>
    </dgm:pt>
    <dgm:pt modelId="{0C50F24E-24BF-49F0-82F8-C21B3161D499}" type="pres">
      <dgm:prSet presAssocID="{1ED9CE3F-FC88-466C-A85C-2DF2523C133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4E8370-1774-43AB-AD91-D52373C18168}" type="pres">
      <dgm:prSet presAssocID="{1ED9CE3F-FC88-466C-A85C-2DF2523C1333}" presName="invisiNode" presStyleLbl="node1" presStyleIdx="2" presStyleCnt="9"/>
      <dgm:spPr/>
    </dgm:pt>
    <dgm:pt modelId="{67CA7182-073F-4A60-A655-1526C70FA844}" type="pres">
      <dgm:prSet presAssocID="{1ED9CE3F-FC88-466C-A85C-2DF2523C1333}" presName="imagNode" presStyleLbl="fgImgPlace1" presStyleIdx="2" presStyleCnt="9" custScaleX="97924" custScaleY="52232" custLinFactNeighborX="-4411" custLinFactNeighborY="3817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3584C1D3-10A0-4593-BC68-B5C96E05C5B4}" type="pres">
      <dgm:prSet presAssocID="{FB266116-EE42-4337-BD1D-60296B74882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16E5F5E-DDEA-47E9-B478-2462247F6315}" type="pres">
      <dgm:prSet presAssocID="{A55ECA4B-B7C5-4675-99B7-CDC5B269134E}" presName="compNode" presStyleCnt="0"/>
      <dgm:spPr/>
    </dgm:pt>
    <dgm:pt modelId="{2661DDA7-533A-4E14-BDDF-35E3C8F2496F}" type="pres">
      <dgm:prSet presAssocID="{A55ECA4B-B7C5-4675-99B7-CDC5B269134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43A3A-8B02-4CF3-85C5-9EC0CCA0A0D8}" type="pres">
      <dgm:prSet presAssocID="{A55ECA4B-B7C5-4675-99B7-CDC5B269134E}" presName="invisiNode" presStyleLbl="node1" presStyleIdx="3" presStyleCnt="9"/>
      <dgm:spPr/>
    </dgm:pt>
    <dgm:pt modelId="{21F4A2B8-6E5A-4898-9E50-C445679A73BA}" type="pres">
      <dgm:prSet presAssocID="{A55ECA4B-B7C5-4675-99B7-CDC5B269134E}" presName="imagNode" presStyleLbl="fgImgPlace1" presStyleIdx="3" presStyleCnt="9" custScaleY="49116" custLinFactNeighborX="-2941" custLinFactNeighborY="3739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3B8B7559-2096-4750-9081-9D49683CD37A}" type="pres">
      <dgm:prSet presAssocID="{02CB4A07-7EA3-453B-912D-4E4F91A68AC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0C1AE69-B344-4925-BC9F-D2C655F615CE}" type="pres">
      <dgm:prSet presAssocID="{5BBDD84C-77C7-4F1B-94E0-C5E7F26F85AE}" presName="compNode" presStyleCnt="0"/>
      <dgm:spPr/>
    </dgm:pt>
    <dgm:pt modelId="{9AE2385B-7580-4DE8-9617-E2BAB6AF9291}" type="pres">
      <dgm:prSet presAssocID="{5BBDD84C-77C7-4F1B-94E0-C5E7F26F85AE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C639D-702E-4CA4-B72F-52A82CB0B5C6}" type="pres">
      <dgm:prSet presAssocID="{5BBDD84C-77C7-4F1B-94E0-C5E7F26F85AE}" presName="invisiNode" presStyleLbl="node1" presStyleIdx="4" presStyleCnt="9"/>
      <dgm:spPr/>
    </dgm:pt>
    <dgm:pt modelId="{5F732DA7-0130-4266-9844-D18FF36B42C1}" type="pres">
      <dgm:prSet presAssocID="{5BBDD84C-77C7-4F1B-94E0-C5E7F26F85AE}" presName="imagNode" presStyleLbl="fgImgPlace1" presStyleIdx="4" presStyleCnt="9" custScaleX="99201" custScaleY="52232" custLinFactNeighborY="3583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D18EF433-6CEC-456E-B7CF-07DC7CC99C35}" type="pres">
      <dgm:prSet presAssocID="{82B1813E-0AB3-4EB0-822C-999EEAC1A6B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3FD2EE3-B66D-4209-B9F7-9A453E00CC78}" type="pres">
      <dgm:prSet presAssocID="{6B7BD90B-8249-4B7B-B91C-D72D5B68CCBC}" presName="compNode" presStyleCnt="0"/>
      <dgm:spPr/>
    </dgm:pt>
    <dgm:pt modelId="{3B8081E0-B93A-479D-8F42-85CBD42B86A0}" type="pres">
      <dgm:prSet presAssocID="{6B7BD90B-8249-4B7B-B91C-D72D5B68CCB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2F3A2-DEBB-4CA5-A506-48B60895FE95}" type="pres">
      <dgm:prSet presAssocID="{6B7BD90B-8249-4B7B-B91C-D72D5B68CCBC}" presName="invisiNode" presStyleLbl="node1" presStyleIdx="5" presStyleCnt="9"/>
      <dgm:spPr/>
    </dgm:pt>
    <dgm:pt modelId="{76A8260A-8EDA-4A19-8E7C-A0BD08A54168}" type="pres">
      <dgm:prSet presAssocID="{6B7BD90B-8249-4B7B-B91C-D72D5B68CCBC}" presName="imagNode" presStyleLbl="fgImgPlace1" presStyleIdx="5" presStyleCnt="9" custScaleX="103569" custScaleY="52232" custLinFactNeighborX="-4411" custLinFactNeighborY="35055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5FAC61AE-53AF-43E1-BCDC-36572635C720}" type="pres">
      <dgm:prSet presAssocID="{177758CE-DFB0-44CC-93B7-9CC32DE81F6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B324C0B-CAF0-49CA-8A92-9303A1A149F1}" type="pres">
      <dgm:prSet presAssocID="{E38FEB09-FB09-4677-9224-E7D5E66D6E5C}" presName="compNode" presStyleCnt="0"/>
      <dgm:spPr/>
    </dgm:pt>
    <dgm:pt modelId="{0A9C0359-8A30-40F8-BF28-2E9E1DFEBCC4}" type="pres">
      <dgm:prSet presAssocID="{E38FEB09-FB09-4677-9224-E7D5E66D6E5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74A0B-5EBC-4F3F-AFD3-8ED00459DB39}" type="pres">
      <dgm:prSet presAssocID="{E38FEB09-FB09-4677-9224-E7D5E66D6E5C}" presName="invisiNode" presStyleLbl="node1" presStyleIdx="6" presStyleCnt="9"/>
      <dgm:spPr/>
    </dgm:pt>
    <dgm:pt modelId="{690F9A88-BB2E-4016-B741-9E7075A5CC36}" type="pres">
      <dgm:prSet presAssocID="{E38FEB09-FB09-4677-9224-E7D5E66D6E5C}" presName="imagNode" presStyleLbl="fgImgPlace1" presStyleIdx="6" presStyleCnt="9" custScaleX="103348" custScaleY="52232" custLinFactNeighborX="-4364" custLinFactNeighborY="3583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9C363833-7244-4B39-8E05-7C9F25ACB154}" type="pres">
      <dgm:prSet presAssocID="{87191B57-B631-4751-9A8D-76FDD6A2397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2575FC9-5C29-4E16-AC71-C8191B8783B1}" type="pres">
      <dgm:prSet presAssocID="{F20F5D0F-0267-4B30-9E3D-86DE90B00DE0}" presName="compNode" presStyleCnt="0"/>
      <dgm:spPr/>
    </dgm:pt>
    <dgm:pt modelId="{7CADA55D-43EC-469F-9D96-FD817EFBFA8A}" type="pres">
      <dgm:prSet presAssocID="{F20F5D0F-0267-4B30-9E3D-86DE90B00DE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5245B-7A2B-49C9-8ED8-62DF72277BDC}" type="pres">
      <dgm:prSet presAssocID="{F20F5D0F-0267-4B30-9E3D-86DE90B00DE0}" presName="invisiNode" presStyleLbl="node1" presStyleIdx="7" presStyleCnt="9"/>
      <dgm:spPr/>
    </dgm:pt>
    <dgm:pt modelId="{8E308CB6-F0BC-4266-A47F-1976B1FF97FA}" type="pres">
      <dgm:prSet presAssocID="{F20F5D0F-0267-4B30-9E3D-86DE90B00DE0}" presName="imagNode" presStyleLbl="fgImgPlace1" presStyleIdx="7" presStyleCnt="9" custScaleX="94238" custScaleY="52232" custLinFactNeighborX="-4427" custLinFactNeighborY="36613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  <dgm:pt modelId="{6FA920AA-32FD-4B13-BEF5-E6EC81C77E14}" type="pres">
      <dgm:prSet presAssocID="{4B7C3CE5-0BB2-46FC-B048-8C0829C506E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1FBFE92-71E3-458E-8B12-54AFE5E408F3}" type="pres">
      <dgm:prSet presAssocID="{20773337-FE5B-4DB8-8BA8-954F36EDB94E}" presName="compNode" presStyleCnt="0"/>
      <dgm:spPr/>
    </dgm:pt>
    <dgm:pt modelId="{B427C7F0-DF33-4ED6-BF41-7A576788B604}" type="pres">
      <dgm:prSet presAssocID="{20773337-FE5B-4DB8-8BA8-954F36EDB94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AF9F9-94EB-44DD-9275-C81F8F254B43}" type="pres">
      <dgm:prSet presAssocID="{20773337-FE5B-4DB8-8BA8-954F36EDB94E}" presName="invisiNode" presStyleLbl="node1" presStyleIdx="8" presStyleCnt="9"/>
      <dgm:spPr/>
    </dgm:pt>
    <dgm:pt modelId="{4A669F08-B00D-469E-AE8A-5165399E5E5A}" type="pres">
      <dgm:prSet presAssocID="{20773337-FE5B-4DB8-8BA8-954F36EDB94E}" presName="imagNode" presStyleLbl="fgImgPlace1" presStyleIdx="8" presStyleCnt="9" custScaleX="97954" custScaleY="53790" custLinFactNeighborX="-5997" custLinFactNeighborY="35834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ru-RU"/>
        </a:p>
      </dgm:t>
    </dgm:pt>
  </dgm:ptLst>
  <dgm:cxnLst>
    <dgm:cxn modelId="{9F642E74-49B3-4D39-90CC-4E8F610497AF}" type="presOf" srcId="{E38FEB09-FB09-4677-9224-E7D5E66D6E5C}" destId="{0A9C0359-8A30-40F8-BF28-2E9E1DFEBCC4}" srcOrd="0" destOrd="0" presId="urn:microsoft.com/office/officeart/2005/8/layout/pList2"/>
    <dgm:cxn modelId="{F7DF0080-6142-434E-ADD7-D2E28E81F46D}" type="presOf" srcId="{A55ECA4B-B7C5-4675-99B7-CDC5B269134E}" destId="{2661DDA7-533A-4E14-BDDF-35E3C8F2496F}" srcOrd="0" destOrd="0" presId="urn:microsoft.com/office/officeart/2005/8/layout/pList2"/>
    <dgm:cxn modelId="{39415D41-647B-4954-90EA-1A4361AF8047}" type="presOf" srcId="{02CB4A07-7EA3-453B-912D-4E4F91A68AC5}" destId="{3B8B7559-2096-4750-9081-9D49683CD37A}" srcOrd="0" destOrd="0" presId="urn:microsoft.com/office/officeart/2005/8/layout/pList2"/>
    <dgm:cxn modelId="{3C6122DB-E637-4BAD-86A4-6098681D95CC}" srcId="{EB0F4071-4BD8-4C1F-A27F-5F8025241930}" destId="{8B2B1E2D-4FC3-4301-A270-B5AE0A3D1B3D}" srcOrd="0" destOrd="0" parTransId="{EBC83B91-3203-439B-AD67-E9F3C5C3B60C}" sibTransId="{0B715C4E-EA37-4CD0-B673-8380F46BDD4A}"/>
    <dgm:cxn modelId="{974DC66C-4F52-48ED-919B-C09E765C5239}" type="presOf" srcId="{6EB2A611-A08C-44DD-BF99-6017C96AEB37}" destId="{3E516E44-31B5-4673-8DF6-16C88DA45090}" srcOrd="0" destOrd="0" presId="urn:microsoft.com/office/officeart/2005/8/layout/pList2"/>
    <dgm:cxn modelId="{184CD9F6-052E-4861-A871-F41EDB459013}" srcId="{EB0F4071-4BD8-4C1F-A27F-5F8025241930}" destId="{E38FEB09-FB09-4677-9224-E7D5E66D6E5C}" srcOrd="6" destOrd="0" parTransId="{331F7B02-8163-4DA8-8A47-002CE7AD46F9}" sibTransId="{87191B57-B631-4751-9A8D-76FDD6A23979}"/>
    <dgm:cxn modelId="{FF0B9D39-98CF-4C8C-B4F9-45B3220081FC}" srcId="{EB0F4071-4BD8-4C1F-A27F-5F8025241930}" destId="{E7D96761-A37C-40FC-9BE2-5D62247D977B}" srcOrd="1" destOrd="0" parTransId="{7FDD8F75-FE0E-4A2F-918D-D8A54F6E905D}" sibTransId="{6EB2A611-A08C-44DD-BF99-6017C96AEB37}"/>
    <dgm:cxn modelId="{AFEE07D9-DCB2-459D-9C59-6AF2181B64BB}" type="presOf" srcId="{8B2B1E2D-4FC3-4301-A270-B5AE0A3D1B3D}" destId="{6F369238-D56A-4E7A-A69C-54CCC1B111D4}" srcOrd="0" destOrd="0" presId="urn:microsoft.com/office/officeart/2005/8/layout/pList2"/>
    <dgm:cxn modelId="{7865B2E2-144F-4B39-9FFD-BDEA3A5D17A5}" type="presOf" srcId="{87191B57-B631-4751-9A8D-76FDD6A23979}" destId="{9C363833-7244-4B39-8E05-7C9F25ACB154}" srcOrd="0" destOrd="0" presId="urn:microsoft.com/office/officeart/2005/8/layout/pList2"/>
    <dgm:cxn modelId="{44CCA4D2-BB8D-453A-B62D-EBD261B34D3B}" srcId="{EB0F4071-4BD8-4C1F-A27F-5F8025241930}" destId="{A55ECA4B-B7C5-4675-99B7-CDC5B269134E}" srcOrd="3" destOrd="0" parTransId="{68F767FB-507D-4BFE-89EB-5FA62E27B5F9}" sibTransId="{02CB4A07-7EA3-453B-912D-4E4F91A68AC5}"/>
    <dgm:cxn modelId="{F90EDBF6-150F-47CD-A2F4-D6EF3EB1D68F}" type="presOf" srcId="{0B715C4E-EA37-4CD0-B673-8380F46BDD4A}" destId="{FD5A9BF0-3059-4C0C-A7EA-2261359DB3E4}" srcOrd="0" destOrd="0" presId="urn:microsoft.com/office/officeart/2005/8/layout/pList2"/>
    <dgm:cxn modelId="{99FA1FD0-76B6-4A17-8F7C-74137D57E2DA}" type="presOf" srcId="{5BBDD84C-77C7-4F1B-94E0-C5E7F26F85AE}" destId="{9AE2385B-7580-4DE8-9617-E2BAB6AF9291}" srcOrd="0" destOrd="0" presId="urn:microsoft.com/office/officeart/2005/8/layout/pList2"/>
    <dgm:cxn modelId="{80AC5213-50A7-40BD-824E-CBD9F7B414F6}" srcId="{EB0F4071-4BD8-4C1F-A27F-5F8025241930}" destId="{6B7BD90B-8249-4B7B-B91C-D72D5B68CCBC}" srcOrd="5" destOrd="0" parTransId="{8E06CC8D-3144-4242-ACCB-FB3221F73219}" sibTransId="{177758CE-DFB0-44CC-93B7-9CC32DE81F6D}"/>
    <dgm:cxn modelId="{D44B6F2E-D036-408A-BE59-18618663DCB4}" srcId="{EB0F4071-4BD8-4C1F-A27F-5F8025241930}" destId="{F20F5D0F-0267-4B30-9E3D-86DE90B00DE0}" srcOrd="7" destOrd="0" parTransId="{F544D01F-B46B-4B80-96DE-8510472C0646}" sibTransId="{4B7C3CE5-0BB2-46FC-B048-8C0829C506EF}"/>
    <dgm:cxn modelId="{FDEDAB8D-F5FD-437D-8C6F-3568426CCE95}" srcId="{EB0F4071-4BD8-4C1F-A27F-5F8025241930}" destId="{1ED9CE3F-FC88-466C-A85C-2DF2523C1333}" srcOrd="2" destOrd="0" parTransId="{AC2BB98C-8A95-4AA0-97DC-426C22DF3504}" sibTransId="{FB266116-EE42-4337-BD1D-60296B748827}"/>
    <dgm:cxn modelId="{9514C7AC-5C63-45AC-B95A-662B7D355F20}" type="presOf" srcId="{6B7BD90B-8249-4B7B-B91C-D72D5B68CCBC}" destId="{3B8081E0-B93A-479D-8F42-85CBD42B86A0}" srcOrd="0" destOrd="0" presId="urn:microsoft.com/office/officeart/2005/8/layout/pList2"/>
    <dgm:cxn modelId="{D3745C37-7567-4ABB-81CF-63FCB585DA9F}" srcId="{EB0F4071-4BD8-4C1F-A27F-5F8025241930}" destId="{5BBDD84C-77C7-4F1B-94E0-C5E7F26F85AE}" srcOrd="4" destOrd="0" parTransId="{2C1D6370-F022-430E-B5D9-DEDD0AAF2177}" sibTransId="{82B1813E-0AB3-4EB0-822C-999EEAC1A6B0}"/>
    <dgm:cxn modelId="{B8EDCB1B-CB02-4AA2-BCC2-CAF77524F088}" type="presOf" srcId="{EB0F4071-4BD8-4C1F-A27F-5F8025241930}" destId="{3038286D-88A9-452E-9E80-FFD9721A1B30}" srcOrd="0" destOrd="0" presId="urn:microsoft.com/office/officeart/2005/8/layout/pList2"/>
    <dgm:cxn modelId="{7183F030-98B1-419B-B415-128C29CFEEC3}" type="presOf" srcId="{20773337-FE5B-4DB8-8BA8-954F36EDB94E}" destId="{B427C7F0-DF33-4ED6-BF41-7A576788B604}" srcOrd="0" destOrd="0" presId="urn:microsoft.com/office/officeart/2005/8/layout/pList2"/>
    <dgm:cxn modelId="{CE9D1D96-1C55-49E3-ACAE-8795D4D7B76F}" type="presOf" srcId="{F20F5D0F-0267-4B30-9E3D-86DE90B00DE0}" destId="{7CADA55D-43EC-469F-9D96-FD817EFBFA8A}" srcOrd="0" destOrd="0" presId="urn:microsoft.com/office/officeart/2005/8/layout/pList2"/>
    <dgm:cxn modelId="{C06275F6-5FFF-4180-BDE2-5B1ADAEE6A70}" srcId="{EB0F4071-4BD8-4C1F-A27F-5F8025241930}" destId="{20773337-FE5B-4DB8-8BA8-954F36EDB94E}" srcOrd="8" destOrd="0" parTransId="{2350EDF2-18CD-43C9-90A7-38900D820C23}" sibTransId="{93E2F755-C36A-4D31-9E6D-E817B59A7751}"/>
    <dgm:cxn modelId="{8C0C0096-91F7-4270-BC69-C89252551B58}" type="presOf" srcId="{82B1813E-0AB3-4EB0-822C-999EEAC1A6B0}" destId="{D18EF433-6CEC-456E-B7CF-07DC7CC99C35}" srcOrd="0" destOrd="0" presId="urn:microsoft.com/office/officeart/2005/8/layout/pList2"/>
    <dgm:cxn modelId="{D7B24B9B-9C26-4DBD-BCDC-23B3F0FDA579}" type="presOf" srcId="{E7D96761-A37C-40FC-9BE2-5D62247D977B}" destId="{1BD36143-8ACC-40FD-8A0C-AFE606691B46}" srcOrd="0" destOrd="0" presId="urn:microsoft.com/office/officeart/2005/8/layout/pList2"/>
    <dgm:cxn modelId="{FC9F1BFB-A0A9-4610-90B7-7C8A1017ED16}" type="presOf" srcId="{1ED9CE3F-FC88-466C-A85C-2DF2523C1333}" destId="{0C50F24E-24BF-49F0-82F8-C21B3161D499}" srcOrd="0" destOrd="0" presId="urn:microsoft.com/office/officeart/2005/8/layout/pList2"/>
    <dgm:cxn modelId="{4DE97507-4201-4EC1-86D7-8DEE58CAC5E6}" type="presOf" srcId="{177758CE-DFB0-44CC-93B7-9CC32DE81F6D}" destId="{5FAC61AE-53AF-43E1-BCDC-36572635C720}" srcOrd="0" destOrd="0" presId="urn:microsoft.com/office/officeart/2005/8/layout/pList2"/>
    <dgm:cxn modelId="{F7307EAC-2919-4D3F-9B54-D863DD784637}" type="presOf" srcId="{FB266116-EE42-4337-BD1D-60296B748827}" destId="{3584C1D3-10A0-4593-BC68-B5C96E05C5B4}" srcOrd="0" destOrd="0" presId="urn:microsoft.com/office/officeart/2005/8/layout/pList2"/>
    <dgm:cxn modelId="{1395E98A-A6C1-4CDC-B311-0DD42A4075D5}" type="presOf" srcId="{4B7C3CE5-0BB2-46FC-B048-8C0829C506EF}" destId="{6FA920AA-32FD-4B13-BEF5-E6EC81C77E14}" srcOrd="0" destOrd="0" presId="urn:microsoft.com/office/officeart/2005/8/layout/pList2"/>
    <dgm:cxn modelId="{C422E618-63EE-4204-B23F-997F16BA4EDF}" type="presParOf" srcId="{3038286D-88A9-452E-9E80-FFD9721A1B30}" destId="{9171F2EF-50FE-4153-BC13-EAE40DCDDBE0}" srcOrd="0" destOrd="0" presId="urn:microsoft.com/office/officeart/2005/8/layout/pList2"/>
    <dgm:cxn modelId="{DA473B3F-B792-4DAC-8978-8F94564471BE}" type="presParOf" srcId="{3038286D-88A9-452E-9E80-FFD9721A1B30}" destId="{E7CFD082-5551-4F50-B0DD-6817A96300E2}" srcOrd="1" destOrd="0" presId="urn:microsoft.com/office/officeart/2005/8/layout/pList2"/>
    <dgm:cxn modelId="{0D17FFC5-BC49-44D3-BA86-85EB4236B5E1}" type="presParOf" srcId="{E7CFD082-5551-4F50-B0DD-6817A96300E2}" destId="{A25FDB6F-8C79-4B64-BEB7-40B35993C5F5}" srcOrd="0" destOrd="0" presId="urn:microsoft.com/office/officeart/2005/8/layout/pList2"/>
    <dgm:cxn modelId="{3C46C8BE-D5F8-4DDA-9BB2-FDB0B118F2EE}" type="presParOf" srcId="{A25FDB6F-8C79-4B64-BEB7-40B35993C5F5}" destId="{6F369238-D56A-4E7A-A69C-54CCC1B111D4}" srcOrd="0" destOrd="0" presId="urn:microsoft.com/office/officeart/2005/8/layout/pList2"/>
    <dgm:cxn modelId="{C50F2645-E3E8-498B-A5F4-C6BB0C943CFA}" type="presParOf" srcId="{A25FDB6F-8C79-4B64-BEB7-40B35993C5F5}" destId="{B16F032C-3929-42E7-AE5F-8A3D89395A31}" srcOrd="1" destOrd="0" presId="urn:microsoft.com/office/officeart/2005/8/layout/pList2"/>
    <dgm:cxn modelId="{452EBC50-723A-4E11-8865-34FADCE2A065}" type="presParOf" srcId="{A25FDB6F-8C79-4B64-BEB7-40B35993C5F5}" destId="{21F7A236-CC94-45A5-A4D3-05D7CE306BD0}" srcOrd="2" destOrd="0" presId="urn:microsoft.com/office/officeart/2005/8/layout/pList2"/>
    <dgm:cxn modelId="{C737EA11-D1F8-4E22-AB00-9D85619528D0}" type="presParOf" srcId="{E7CFD082-5551-4F50-B0DD-6817A96300E2}" destId="{FD5A9BF0-3059-4C0C-A7EA-2261359DB3E4}" srcOrd="1" destOrd="0" presId="urn:microsoft.com/office/officeart/2005/8/layout/pList2"/>
    <dgm:cxn modelId="{EA3A51D7-A7B4-461A-BFC1-3EDC96A7F2D7}" type="presParOf" srcId="{E7CFD082-5551-4F50-B0DD-6817A96300E2}" destId="{0EFE8BF9-BA0E-4213-9678-3C0F5D5B4528}" srcOrd="2" destOrd="0" presId="urn:microsoft.com/office/officeart/2005/8/layout/pList2"/>
    <dgm:cxn modelId="{BABE3531-1A22-41F0-8923-7970009F1A23}" type="presParOf" srcId="{0EFE8BF9-BA0E-4213-9678-3C0F5D5B4528}" destId="{1BD36143-8ACC-40FD-8A0C-AFE606691B46}" srcOrd="0" destOrd="0" presId="urn:microsoft.com/office/officeart/2005/8/layout/pList2"/>
    <dgm:cxn modelId="{AC2F3761-8091-4796-8908-BB81F881FAEA}" type="presParOf" srcId="{0EFE8BF9-BA0E-4213-9678-3C0F5D5B4528}" destId="{FF1A8358-B238-4942-AB7F-0CC980A69556}" srcOrd="1" destOrd="0" presId="urn:microsoft.com/office/officeart/2005/8/layout/pList2"/>
    <dgm:cxn modelId="{29F1272B-0060-447C-BF0F-13D1EEA835EC}" type="presParOf" srcId="{0EFE8BF9-BA0E-4213-9678-3C0F5D5B4528}" destId="{A79984B9-2ED0-4CB8-8052-4B56AE069F0A}" srcOrd="2" destOrd="0" presId="urn:microsoft.com/office/officeart/2005/8/layout/pList2"/>
    <dgm:cxn modelId="{63DDDF6C-8716-4F26-B14C-1FCA95691025}" type="presParOf" srcId="{E7CFD082-5551-4F50-B0DD-6817A96300E2}" destId="{3E516E44-31B5-4673-8DF6-16C88DA45090}" srcOrd="3" destOrd="0" presId="urn:microsoft.com/office/officeart/2005/8/layout/pList2"/>
    <dgm:cxn modelId="{2E82B293-C9EA-4714-B058-85D45EE51310}" type="presParOf" srcId="{E7CFD082-5551-4F50-B0DD-6817A96300E2}" destId="{BAC0E55D-EAD1-45C0-933D-8C1525D75ED5}" srcOrd="4" destOrd="0" presId="urn:microsoft.com/office/officeart/2005/8/layout/pList2"/>
    <dgm:cxn modelId="{282DFD61-44BD-4069-8964-B0617B12D61A}" type="presParOf" srcId="{BAC0E55D-EAD1-45C0-933D-8C1525D75ED5}" destId="{0C50F24E-24BF-49F0-82F8-C21B3161D499}" srcOrd="0" destOrd="0" presId="urn:microsoft.com/office/officeart/2005/8/layout/pList2"/>
    <dgm:cxn modelId="{5CDA721B-1B06-4005-A95E-D19EB03826FF}" type="presParOf" srcId="{BAC0E55D-EAD1-45C0-933D-8C1525D75ED5}" destId="{324E8370-1774-43AB-AD91-D52373C18168}" srcOrd="1" destOrd="0" presId="urn:microsoft.com/office/officeart/2005/8/layout/pList2"/>
    <dgm:cxn modelId="{427283AE-3D76-4F4C-B6DC-B4C65CC8E815}" type="presParOf" srcId="{BAC0E55D-EAD1-45C0-933D-8C1525D75ED5}" destId="{67CA7182-073F-4A60-A655-1526C70FA844}" srcOrd="2" destOrd="0" presId="urn:microsoft.com/office/officeart/2005/8/layout/pList2"/>
    <dgm:cxn modelId="{690E5ECA-B8FF-470A-8294-D1010ED9E8ED}" type="presParOf" srcId="{E7CFD082-5551-4F50-B0DD-6817A96300E2}" destId="{3584C1D3-10A0-4593-BC68-B5C96E05C5B4}" srcOrd="5" destOrd="0" presId="urn:microsoft.com/office/officeart/2005/8/layout/pList2"/>
    <dgm:cxn modelId="{ABE365F7-C259-480B-BF2A-C0792C9C0566}" type="presParOf" srcId="{E7CFD082-5551-4F50-B0DD-6817A96300E2}" destId="{916E5F5E-DDEA-47E9-B478-2462247F6315}" srcOrd="6" destOrd="0" presId="urn:microsoft.com/office/officeart/2005/8/layout/pList2"/>
    <dgm:cxn modelId="{B38A8ECD-3218-4E91-8FA8-9077B969800A}" type="presParOf" srcId="{916E5F5E-DDEA-47E9-B478-2462247F6315}" destId="{2661DDA7-533A-4E14-BDDF-35E3C8F2496F}" srcOrd="0" destOrd="0" presId="urn:microsoft.com/office/officeart/2005/8/layout/pList2"/>
    <dgm:cxn modelId="{17F7021A-77FF-4E39-B76F-D2D3980C6069}" type="presParOf" srcId="{916E5F5E-DDEA-47E9-B478-2462247F6315}" destId="{77D43A3A-8B02-4CF3-85C5-9EC0CCA0A0D8}" srcOrd="1" destOrd="0" presId="urn:microsoft.com/office/officeart/2005/8/layout/pList2"/>
    <dgm:cxn modelId="{6F729675-51E7-4C00-BFFC-5B77DE0092D8}" type="presParOf" srcId="{916E5F5E-DDEA-47E9-B478-2462247F6315}" destId="{21F4A2B8-6E5A-4898-9E50-C445679A73BA}" srcOrd="2" destOrd="0" presId="urn:microsoft.com/office/officeart/2005/8/layout/pList2"/>
    <dgm:cxn modelId="{94AE69C7-3309-4C84-9B22-E42CE35986C3}" type="presParOf" srcId="{E7CFD082-5551-4F50-B0DD-6817A96300E2}" destId="{3B8B7559-2096-4750-9081-9D49683CD37A}" srcOrd="7" destOrd="0" presId="urn:microsoft.com/office/officeart/2005/8/layout/pList2"/>
    <dgm:cxn modelId="{2FAF87E1-F888-4A74-9A82-FEA684282811}" type="presParOf" srcId="{E7CFD082-5551-4F50-B0DD-6817A96300E2}" destId="{F0C1AE69-B344-4925-BC9F-D2C655F615CE}" srcOrd="8" destOrd="0" presId="urn:microsoft.com/office/officeart/2005/8/layout/pList2"/>
    <dgm:cxn modelId="{A804472E-7444-47C1-9605-4AEA6093137C}" type="presParOf" srcId="{F0C1AE69-B344-4925-BC9F-D2C655F615CE}" destId="{9AE2385B-7580-4DE8-9617-E2BAB6AF9291}" srcOrd="0" destOrd="0" presId="urn:microsoft.com/office/officeart/2005/8/layout/pList2"/>
    <dgm:cxn modelId="{CF659F21-C748-41B9-AB8A-7F19497EA173}" type="presParOf" srcId="{F0C1AE69-B344-4925-BC9F-D2C655F615CE}" destId="{4A8C639D-702E-4CA4-B72F-52A82CB0B5C6}" srcOrd="1" destOrd="0" presId="urn:microsoft.com/office/officeart/2005/8/layout/pList2"/>
    <dgm:cxn modelId="{9176D8E3-ED12-45CF-A8F5-6E490BC0A5D2}" type="presParOf" srcId="{F0C1AE69-B344-4925-BC9F-D2C655F615CE}" destId="{5F732DA7-0130-4266-9844-D18FF36B42C1}" srcOrd="2" destOrd="0" presId="urn:microsoft.com/office/officeart/2005/8/layout/pList2"/>
    <dgm:cxn modelId="{07942000-12D3-4554-946B-EE18E23E9B34}" type="presParOf" srcId="{E7CFD082-5551-4F50-B0DD-6817A96300E2}" destId="{D18EF433-6CEC-456E-B7CF-07DC7CC99C35}" srcOrd="9" destOrd="0" presId="urn:microsoft.com/office/officeart/2005/8/layout/pList2"/>
    <dgm:cxn modelId="{3ACFD8D1-277C-489C-82B2-F3D108333D88}" type="presParOf" srcId="{E7CFD082-5551-4F50-B0DD-6817A96300E2}" destId="{43FD2EE3-B66D-4209-B9F7-9A453E00CC78}" srcOrd="10" destOrd="0" presId="urn:microsoft.com/office/officeart/2005/8/layout/pList2"/>
    <dgm:cxn modelId="{393AB952-A5FF-4595-B7C3-13086E298DD7}" type="presParOf" srcId="{43FD2EE3-B66D-4209-B9F7-9A453E00CC78}" destId="{3B8081E0-B93A-479D-8F42-85CBD42B86A0}" srcOrd="0" destOrd="0" presId="urn:microsoft.com/office/officeart/2005/8/layout/pList2"/>
    <dgm:cxn modelId="{2E00A5E7-C735-4A57-BC33-8CA293757269}" type="presParOf" srcId="{43FD2EE3-B66D-4209-B9F7-9A453E00CC78}" destId="{0582F3A2-DEBB-4CA5-A506-48B60895FE95}" srcOrd="1" destOrd="0" presId="urn:microsoft.com/office/officeart/2005/8/layout/pList2"/>
    <dgm:cxn modelId="{1E7DF8B9-0B2A-493D-9503-ABC79C4D3703}" type="presParOf" srcId="{43FD2EE3-B66D-4209-B9F7-9A453E00CC78}" destId="{76A8260A-8EDA-4A19-8E7C-A0BD08A54168}" srcOrd="2" destOrd="0" presId="urn:microsoft.com/office/officeart/2005/8/layout/pList2"/>
    <dgm:cxn modelId="{6988C0F3-C745-4B0E-B6F1-6A62BAB1C62E}" type="presParOf" srcId="{E7CFD082-5551-4F50-B0DD-6817A96300E2}" destId="{5FAC61AE-53AF-43E1-BCDC-36572635C720}" srcOrd="11" destOrd="0" presId="urn:microsoft.com/office/officeart/2005/8/layout/pList2"/>
    <dgm:cxn modelId="{EC9BBE83-C000-4ADD-A6BE-48F2F7783E38}" type="presParOf" srcId="{E7CFD082-5551-4F50-B0DD-6817A96300E2}" destId="{EB324C0B-CAF0-49CA-8A92-9303A1A149F1}" srcOrd="12" destOrd="0" presId="urn:microsoft.com/office/officeart/2005/8/layout/pList2"/>
    <dgm:cxn modelId="{C044586B-5BDA-4661-B4D7-C200BDCB1504}" type="presParOf" srcId="{EB324C0B-CAF0-49CA-8A92-9303A1A149F1}" destId="{0A9C0359-8A30-40F8-BF28-2E9E1DFEBCC4}" srcOrd="0" destOrd="0" presId="urn:microsoft.com/office/officeart/2005/8/layout/pList2"/>
    <dgm:cxn modelId="{9C9A7960-8E00-4EB2-B5AE-AC5334EC5E84}" type="presParOf" srcId="{EB324C0B-CAF0-49CA-8A92-9303A1A149F1}" destId="{AC774A0B-5EBC-4F3F-AFD3-8ED00459DB39}" srcOrd="1" destOrd="0" presId="urn:microsoft.com/office/officeart/2005/8/layout/pList2"/>
    <dgm:cxn modelId="{FB84F7A3-17D5-4B02-B515-5DA89D887DF2}" type="presParOf" srcId="{EB324C0B-CAF0-49CA-8A92-9303A1A149F1}" destId="{690F9A88-BB2E-4016-B741-9E7075A5CC36}" srcOrd="2" destOrd="0" presId="urn:microsoft.com/office/officeart/2005/8/layout/pList2"/>
    <dgm:cxn modelId="{6FE5AD8B-D305-4C01-9704-F46E07FFB538}" type="presParOf" srcId="{E7CFD082-5551-4F50-B0DD-6817A96300E2}" destId="{9C363833-7244-4B39-8E05-7C9F25ACB154}" srcOrd="13" destOrd="0" presId="urn:microsoft.com/office/officeart/2005/8/layout/pList2"/>
    <dgm:cxn modelId="{70542125-9AB6-4834-A71B-0A9427BA5D04}" type="presParOf" srcId="{E7CFD082-5551-4F50-B0DD-6817A96300E2}" destId="{B2575FC9-5C29-4E16-AC71-C8191B8783B1}" srcOrd="14" destOrd="0" presId="urn:microsoft.com/office/officeart/2005/8/layout/pList2"/>
    <dgm:cxn modelId="{1B2DA482-F259-4B1A-BCCC-EA45281AA651}" type="presParOf" srcId="{B2575FC9-5C29-4E16-AC71-C8191B8783B1}" destId="{7CADA55D-43EC-469F-9D96-FD817EFBFA8A}" srcOrd="0" destOrd="0" presId="urn:microsoft.com/office/officeart/2005/8/layout/pList2"/>
    <dgm:cxn modelId="{E3782F64-BCC7-4805-9BF3-4C81D71A6AF8}" type="presParOf" srcId="{B2575FC9-5C29-4E16-AC71-C8191B8783B1}" destId="{F075245B-7A2B-49C9-8ED8-62DF72277BDC}" srcOrd="1" destOrd="0" presId="urn:microsoft.com/office/officeart/2005/8/layout/pList2"/>
    <dgm:cxn modelId="{BEFF357A-C894-4478-A017-ACD3332A73DB}" type="presParOf" srcId="{B2575FC9-5C29-4E16-AC71-C8191B8783B1}" destId="{8E308CB6-F0BC-4266-A47F-1976B1FF97FA}" srcOrd="2" destOrd="0" presId="urn:microsoft.com/office/officeart/2005/8/layout/pList2"/>
    <dgm:cxn modelId="{5DF7E13B-C337-444A-8965-FA614AF25646}" type="presParOf" srcId="{E7CFD082-5551-4F50-B0DD-6817A96300E2}" destId="{6FA920AA-32FD-4B13-BEF5-E6EC81C77E14}" srcOrd="15" destOrd="0" presId="urn:microsoft.com/office/officeart/2005/8/layout/pList2"/>
    <dgm:cxn modelId="{19B19540-54D9-4AB7-9836-72FEB5BFAD45}" type="presParOf" srcId="{E7CFD082-5551-4F50-B0DD-6817A96300E2}" destId="{81FBFE92-71E3-458E-8B12-54AFE5E408F3}" srcOrd="16" destOrd="0" presId="urn:microsoft.com/office/officeart/2005/8/layout/pList2"/>
    <dgm:cxn modelId="{7A11E801-E1A2-46D4-A4CE-477213E2056F}" type="presParOf" srcId="{81FBFE92-71E3-458E-8B12-54AFE5E408F3}" destId="{B427C7F0-DF33-4ED6-BF41-7A576788B604}" srcOrd="0" destOrd="0" presId="urn:microsoft.com/office/officeart/2005/8/layout/pList2"/>
    <dgm:cxn modelId="{155E7492-FA6C-4D4C-B6E9-EE5E9F431113}" type="presParOf" srcId="{81FBFE92-71E3-458E-8B12-54AFE5E408F3}" destId="{065AF9F9-94EB-44DD-9275-C81F8F254B43}" srcOrd="1" destOrd="0" presId="urn:microsoft.com/office/officeart/2005/8/layout/pList2"/>
    <dgm:cxn modelId="{F10849D0-0942-4EB3-8E6E-AA7E908E0293}" type="presParOf" srcId="{81FBFE92-71E3-458E-8B12-54AFE5E408F3}" destId="{4A669F08-B00D-469E-AE8A-5165399E5E5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1F2EF-50FE-4153-BC13-EAE40DCDDBE0}">
      <dsp:nvSpPr>
        <dsp:cNvPr id="0" name=""/>
        <dsp:cNvSpPr/>
      </dsp:nvSpPr>
      <dsp:spPr>
        <a:xfrm>
          <a:off x="0" y="3235323"/>
          <a:ext cx="8784976" cy="26470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F7A236-CC94-45A5-A4D3-05D7CE306BD0}">
      <dsp:nvSpPr>
        <dsp:cNvPr id="0" name=""/>
        <dsp:cNvSpPr/>
      </dsp:nvSpPr>
      <dsp:spPr>
        <a:xfrm>
          <a:off x="263846" y="1572674"/>
          <a:ext cx="836674" cy="9836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69238-D56A-4E7A-A69C-54CCC1B111D4}">
      <dsp:nvSpPr>
        <dsp:cNvPr id="0" name=""/>
        <dsp:cNvSpPr/>
      </dsp:nvSpPr>
      <dsp:spPr>
        <a:xfrm rot="10800000">
          <a:off x="263846" y="2647082"/>
          <a:ext cx="836674" cy="323532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baseline="0">
              <a:solidFill>
                <a:sysClr val="windowText" lastClr="000000"/>
              </a:solidFill>
            </a:rPr>
            <a:t>ОБЩЕГОСУДАРСТВЕННЫЕ ВОПРОСЫ</a:t>
          </a:r>
        </a:p>
      </dsp:txBody>
      <dsp:txXfrm rot="10800000">
        <a:off x="289577" y="2647082"/>
        <a:ext cx="785212" cy="3209592"/>
      </dsp:txXfrm>
    </dsp:sp>
    <dsp:sp modelId="{A79984B9-2ED0-4CB8-8052-4B56AE069F0A}">
      <dsp:nvSpPr>
        <dsp:cNvPr id="0" name=""/>
        <dsp:cNvSpPr/>
      </dsp:nvSpPr>
      <dsp:spPr>
        <a:xfrm>
          <a:off x="1184188" y="1572674"/>
          <a:ext cx="836674" cy="95343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D36143-8ACC-40FD-8A0C-AFE606691B46}">
      <dsp:nvSpPr>
        <dsp:cNvPr id="0" name=""/>
        <dsp:cNvSpPr/>
      </dsp:nvSpPr>
      <dsp:spPr>
        <a:xfrm rot="10800000">
          <a:off x="1184188" y="2647082"/>
          <a:ext cx="836674" cy="323532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>
              <a:solidFill>
                <a:sysClr val="windowText" lastClr="000000"/>
              </a:solidFill>
            </a:rPr>
            <a:t>НАЦИОНАЛЬНАЯ БЕЗОПАСНОСТЬ И ПРАВООХРАНИТЕЛЬНАЯ ДЕЯТЕЛЬНОСТЬ</a:t>
          </a:r>
        </a:p>
      </dsp:txBody>
      <dsp:txXfrm rot="10800000">
        <a:off x="1209919" y="2647082"/>
        <a:ext cx="785212" cy="3209592"/>
      </dsp:txXfrm>
    </dsp:sp>
    <dsp:sp modelId="{67CA7182-073F-4A60-A655-1526C70FA844}">
      <dsp:nvSpPr>
        <dsp:cNvPr id="0" name=""/>
        <dsp:cNvSpPr/>
      </dsp:nvSpPr>
      <dsp:spPr>
        <a:xfrm>
          <a:off x="2076309" y="1557552"/>
          <a:ext cx="819305" cy="10139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50F24E-24BF-49F0-82F8-C21B3161D499}">
      <dsp:nvSpPr>
        <dsp:cNvPr id="0" name=""/>
        <dsp:cNvSpPr/>
      </dsp:nvSpPr>
      <dsp:spPr>
        <a:xfrm rot="10800000">
          <a:off x="2104530" y="2647082"/>
          <a:ext cx="836674" cy="323532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>
              <a:solidFill>
                <a:sysClr val="windowText" lastClr="000000"/>
              </a:solidFill>
            </a:rPr>
            <a:t>НАЦИОНАЛЬНАЯ ЭКОНОМИКА</a:t>
          </a:r>
        </a:p>
      </dsp:txBody>
      <dsp:txXfrm rot="10800000">
        <a:off x="2130261" y="2647082"/>
        <a:ext cx="785212" cy="3209592"/>
      </dsp:txXfrm>
    </dsp:sp>
    <dsp:sp modelId="{21F4A2B8-6E5A-4898-9E50-C445679A73BA}">
      <dsp:nvSpPr>
        <dsp:cNvPr id="0" name=""/>
        <dsp:cNvSpPr/>
      </dsp:nvSpPr>
      <dsp:spPr>
        <a:xfrm>
          <a:off x="3000266" y="1572674"/>
          <a:ext cx="836674" cy="95343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61DDA7-533A-4E14-BDDF-35E3C8F2496F}">
      <dsp:nvSpPr>
        <dsp:cNvPr id="0" name=""/>
        <dsp:cNvSpPr/>
      </dsp:nvSpPr>
      <dsp:spPr>
        <a:xfrm rot="10800000">
          <a:off x="3024872" y="2647082"/>
          <a:ext cx="836674" cy="323532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>
              <a:solidFill>
                <a:sysClr val="windowText" lastClr="000000"/>
              </a:solidFill>
            </a:rPr>
            <a:t>ЖИЛИЩНО-КОММУНАЛЬНОЕ ХОЗЯЙСТВО</a:t>
          </a:r>
        </a:p>
      </dsp:txBody>
      <dsp:txXfrm rot="10800000">
        <a:off x="3050603" y="2647082"/>
        <a:ext cx="785212" cy="3209592"/>
      </dsp:txXfrm>
    </dsp:sp>
    <dsp:sp modelId="{5F732DA7-0130-4266-9844-D18FF36B42C1}">
      <dsp:nvSpPr>
        <dsp:cNvPr id="0" name=""/>
        <dsp:cNvSpPr/>
      </dsp:nvSpPr>
      <dsp:spPr>
        <a:xfrm>
          <a:off x="3948557" y="1512186"/>
          <a:ext cx="829989" cy="10139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2385B-7580-4DE8-9617-E2BAB6AF9291}">
      <dsp:nvSpPr>
        <dsp:cNvPr id="0" name=""/>
        <dsp:cNvSpPr/>
      </dsp:nvSpPr>
      <dsp:spPr>
        <a:xfrm rot="10800000">
          <a:off x="3945214" y="2647082"/>
          <a:ext cx="836674" cy="323532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>
              <a:solidFill>
                <a:sysClr val="windowText" lastClr="000000"/>
              </a:solidFill>
            </a:rPr>
            <a:t>ОБРАЗОВАНИЕ</a:t>
          </a:r>
        </a:p>
      </dsp:txBody>
      <dsp:txXfrm rot="10800000">
        <a:off x="3970945" y="2647082"/>
        <a:ext cx="785212" cy="3209592"/>
      </dsp:txXfrm>
    </dsp:sp>
    <dsp:sp modelId="{76A8260A-8EDA-4A19-8E7C-A0BD08A54168}">
      <dsp:nvSpPr>
        <dsp:cNvPr id="0" name=""/>
        <dsp:cNvSpPr/>
      </dsp:nvSpPr>
      <dsp:spPr>
        <a:xfrm>
          <a:off x="4828651" y="1497064"/>
          <a:ext cx="866535" cy="10139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8081E0-B93A-479D-8F42-85CBD42B86A0}">
      <dsp:nvSpPr>
        <dsp:cNvPr id="0" name=""/>
        <dsp:cNvSpPr/>
      </dsp:nvSpPr>
      <dsp:spPr>
        <a:xfrm rot="10800000">
          <a:off x="4880487" y="2647082"/>
          <a:ext cx="836674" cy="323532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>
              <a:solidFill>
                <a:sysClr val="windowText" lastClr="000000"/>
              </a:solidFill>
            </a:rPr>
            <a:t>КУЛЬТУРА, КИНЕМАТОГРАФИЯ</a:t>
          </a:r>
        </a:p>
      </dsp:txBody>
      <dsp:txXfrm rot="10800000">
        <a:off x="4906218" y="2647082"/>
        <a:ext cx="785212" cy="3209592"/>
      </dsp:txXfrm>
    </dsp:sp>
    <dsp:sp modelId="{690F9A88-BB2E-4016-B741-9E7075A5CC36}">
      <dsp:nvSpPr>
        <dsp:cNvPr id="0" name=""/>
        <dsp:cNvSpPr/>
      </dsp:nvSpPr>
      <dsp:spPr>
        <a:xfrm>
          <a:off x="5779247" y="1512186"/>
          <a:ext cx="864686" cy="10139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C0359-8A30-40F8-BF28-2E9E1DFEBCC4}">
      <dsp:nvSpPr>
        <dsp:cNvPr id="0" name=""/>
        <dsp:cNvSpPr/>
      </dsp:nvSpPr>
      <dsp:spPr>
        <a:xfrm rot="10800000">
          <a:off x="5829765" y="2647082"/>
          <a:ext cx="836674" cy="323532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>
              <a:solidFill>
                <a:sysClr val="windowText" lastClr="000000"/>
              </a:solidFill>
            </a:rPr>
            <a:t>СОЦИАЛЬНАЯ ПОЛИТИКА</a:t>
          </a:r>
        </a:p>
      </dsp:txBody>
      <dsp:txXfrm rot="10800000">
        <a:off x="5855496" y="2647082"/>
        <a:ext cx="785212" cy="3209592"/>
      </dsp:txXfrm>
    </dsp:sp>
    <dsp:sp modelId="{8E308CB6-F0BC-4266-A47F-1976B1FF97FA}">
      <dsp:nvSpPr>
        <dsp:cNvPr id="0" name=""/>
        <dsp:cNvSpPr/>
      </dsp:nvSpPr>
      <dsp:spPr>
        <a:xfrm>
          <a:off x="6751179" y="1527308"/>
          <a:ext cx="788465" cy="10139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DA55D-43EC-469F-9D96-FD817EFBFA8A}">
      <dsp:nvSpPr>
        <dsp:cNvPr id="0" name=""/>
        <dsp:cNvSpPr/>
      </dsp:nvSpPr>
      <dsp:spPr>
        <a:xfrm rot="10800000">
          <a:off x="6764114" y="2647082"/>
          <a:ext cx="836674" cy="323532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>
              <a:solidFill>
                <a:sysClr val="windowText" lastClr="000000"/>
              </a:solidFill>
            </a:rPr>
            <a:t>ФИЗИЧЕСКАЯ КУЛЬТУРА И СПОРТ</a:t>
          </a:r>
        </a:p>
      </dsp:txBody>
      <dsp:txXfrm rot="10800000">
        <a:off x="6789845" y="2647082"/>
        <a:ext cx="785212" cy="3209592"/>
      </dsp:txXfrm>
    </dsp:sp>
    <dsp:sp modelId="{4A669F08-B00D-469E-AE8A-5165399E5E5A}">
      <dsp:nvSpPr>
        <dsp:cNvPr id="0" name=""/>
        <dsp:cNvSpPr/>
      </dsp:nvSpPr>
      <dsp:spPr>
        <a:xfrm>
          <a:off x="7642839" y="1497064"/>
          <a:ext cx="819556" cy="10441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27C7F0-DF33-4ED6-BF41-7A576788B604}">
      <dsp:nvSpPr>
        <dsp:cNvPr id="0" name=""/>
        <dsp:cNvSpPr/>
      </dsp:nvSpPr>
      <dsp:spPr>
        <a:xfrm rot="10800000">
          <a:off x="7684456" y="2647082"/>
          <a:ext cx="836674" cy="323532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>
              <a:solidFill>
                <a:sysClr val="windowText" lastClr="000000"/>
              </a:solidFill>
            </a:rPr>
            <a:t>МЕЖБЮДЖЕТНЫЕ ТРАНСФЕРТЫ ОБЩЕГО ХАРАКТЕРА БЮДЖЕТАМ БЮДЖЕТНОЙ СИСТЕМЫ РОССИЙСКОЙ ФЕДЕРАЦИИ</a:t>
          </a:r>
        </a:p>
      </dsp:txBody>
      <dsp:txXfrm rot="10800000">
        <a:off x="7710187" y="2647082"/>
        <a:ext cx="785212" cy="3209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0.38801</cdr:x>
      <cdr:y>0.17555</cdr:y>
    </cdr:from>
    <cdr:to>
      <cdr:x>0.51041</cdr:x>
      <cdr:y>0.24869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39207" y="864096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83,4%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0.06161</cdr:x>
      <cdr:y>0.17555</cdr:y>
    </cdr:from>
    <cdr:to>
      <cdr:x>0.18401</cdr:x>
      <cdr:y>0.24869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34951" y="864096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132,2%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0.52075</cdr:x>
      <cdr:y>0.17555</cdr:y>
    </cdr:from>
    <cdr:to>
      <cdr:x>0.64315</cdr:x>
      <cdr:y>0.24869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676309" y="864096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101,5%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0.8368</cdr:x>
      <cdr:y>0.17555</cdr:y>
    </cdr:from>
    <cdr:to>
      <cdr:x>0.9592</cdr:x>
      <cdr:y>0.24869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907559" y="864096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105,0%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0.6736</cdr:x>
      <cdr:y>0.17555</cdr:y>
    </cdr:from>
    <cdr:to>
      <cdr:x>0.796</cdr:x>
      <cdr:y>0.24869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755431" y="864096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105,6%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0.22481</cdr:x>
      <cdr:y>0.17555</cdr:y>
    </cdr:from>
    <cdr:to>
      <cdr:x>0.34721</cdr:x>
      <cdr:y>0.24869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587079" y="864096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99,3%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0.60237</cdr:x>
      <cdr:y>0.39288</cdr:y>
    </cdr:from>
    <cdr:to>
      <cdr:x>0.69687</cdr:x>
      <cdr:y>0.44377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08104" y="2469860"/>
          <a:ext cx="864096" cy="319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98,7%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0.74412</cdr:x>
      <cdr:y>0.41157</cdr:y>
    </cdr:from>
    <cdr:to>
      <cdr:x>0.83075</cdr:x>
      <cdr:y>0.47199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04248" y="2587315"/>
          <a:ext cx="792088" cy="3798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98,6%</a:t>
          </a:r>
          <a:endParaRPr lang="ru-RU" sz="14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85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.gif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mailto:fin37@gfu.ru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estiirk.ru/upload/iblock/2e1/m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2234"/>
            <a:ext cx="9036496" cy="620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6400800" cy="429803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для граждан на 2021 год и плановый период 2022 и 2023 годов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331913" y="188913"/>
            <a:ext cx="7124700" cy="57626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pic>
        <p:nvPicPr>
          <p:cNvPr id="5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350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83088"/>
              </p:ext>
            </p:extLst>
          </p:nvPr>
        </p:nvGraphicFramePr>
        <p:xfrm>
          <a:off x="0" y="764704"/>
          <a:ext cx="914400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033" y="806865"/>
            <a:ext cx="8229600" cy="67667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Расходы бюджета по основным функциям</a:t>
            </a:r>
            <a:endParaRPr lang="ru-RU" b="1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097229024"/>
              </p:ext>
            </p:extLst>
          </p:nvPr>
        </p:nvGraphicFramePr>
        <p:xfrm>
          <a:off x="251519" y="332656"/>
          <a:ext cx="8784977" cy="5882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4383032"/>
              </p:ext>
            </p:extLst>
          </p:nvPr>
        </p:nvGraphicFramePr>
        <p:xfrm>
          <a:off x="0" y="764704"/>
          <a:ext cx="9108504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38932"/>
            <a:ext cx="356788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9" y="4338933"/>
            <a:ext cx="364799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764704"/>
            <a:ext cx="4546848" cy="33123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500" dirty="0" smtClean="0"/>
              <a:t>Бюджет Чунского районного муниципального образования на 2021 год </a:t>
            </a:r>
            <a:r>
              <a:rPr lang="ru-RU" sz="2500" b="1" i="1" dirty="0" smtClean="0"/>
              <a:t>социально ориентирован</a:t>
            </a:r>
            <a:r>
              <a:rPr lang="ru-RU" sz="2500" dirty="0"/>
              <a:t>. Доля расходов бюджета на социальную </a:t>
            </a:r>
            <a:r>
              <a:rPr lang="ru-RU" sz="2500" dirty="0" smtClean="0"/>
              <a:t>сферу (образование, культура, физическая культура, социальная политика) </a:t>
            </a:r>
            <a:r>
              <a:rPr lang="ru-RU" sz="2500" dirty="0"/>
              <a:t>составила </a:t>
            </a:r>
            <a:r>
              <a:rPr lang="ru-RU" sz="2500" b="1" i="1" dirty="0" smtClean="0"/>
              <a:t>79,0</a:t>
            </a:r>
            <a:r>
              <a:rPr lang="ru-RU" sz="2500" b="1" i="1" dirty="0"/>
              <a:t>%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45201"/>
            <a:ext cx="3648493" cy="243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Социально ориентированные расходы бюджета Чунского районного муниципального образования</a:t>
            </a:r>
            <a:endParaRPr lang="ru-RU" dirty="0"/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740190"/>
              </p:ext>
            </p:extLst>
          </p:nvPr>
        </p:nvGraphicFramePr>
        <p:xfrm>
          <a:off x="0" y="1956196"/>
          <a:ext cx="9144000" cy="4901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7" t="10290" r="11321"/>
          <a:stretch/>
        </p:blipFill>
        <p:spPr>
          <a:xfrm>
            <a:off x="539552" y="648753"/>
            <a:ext cx="8296799" cy="6209247"/>
          </a:xfrm>
        </p:spPr>
      </p:pic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632" y="692696"/>
            <a:ext cx="1849520" cy="187220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929" y="985401"/>
            <a:ext cx="1800200" cy="1872208"/>
          </a:xfrm>
          <a:prstGeom prst="ellipse">
            <a:avLst/>
          </a:prstGeom>
          <a:ln w="0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236" y="1556792"/>
            <a:ext cx="1884853" cy="2016224"/>
          </a:xfrm>
          <a:prstGeom prst="ellipse">
            <a:avLst/>
          </a:prstGeom>
          <a:ln w="0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08920"/>
            <a:ext cx="1958972" cy="1925769"/>
          </a:xfrm>
          <a:prstGeom prst="ellipse">
            <a:avLst/>
          </a:prstGeom>
          <a:ln w="0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3981957"/>
            <a:ext cx="2073929" cy="2048313"/>
          </a:xfrm>
          <a:prstGeom prst="ellipse">
            <a:avLst/>
          </a:prstGeom>
          <a:ln w="0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 descr="Запущен муниципальный автобус на Бунбуй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09120"/>
            <a:ext cx="2074231" cy="2009691"/>
          </a:xfrm>
          <a:prstGeom prst="ellipse">
            <a:avLst/>
          </a:prstGeom>
          <a:ln w="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81128"/>
            <a:ext cx="1944215" cy="2016223"/>
          </a:xfrm>
          <a:prstGeom prst="ellipse">
            <a:avLst/>
          </a:prstGeom>
          <a:ln w="0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556" y="4293096"/>
            <a:ext cx="1864623" cy="2026906"/>
          </a:xfrm>
          <a:prstGeom prst="ellipse">
            <a:avLst/>
          </a:prstGeom>
          <a:ln w="0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07" y="3573016"/>
            <a:ext cx="2072698" cy="1923699"/>
          </a:xfrm>
          <a:prstGeom prst="ellipse">
            <a:avLst/>
          </a:prstGeom>
          <a:ln w="0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61" name="Picture 13" descr="https://live.staticflickr.com/4374/37397832785_bd322c5e3e_b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14141"/>
            <a:ext cx="2195656" cy="1915411"/>
          </a:xfrm>
          <a:prstGeom prst="ellipse">
            <a:avLst/>
          </a:prstGeom>
          <a:ln w="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81" y="2420888"/>
            <a:ext cx="2211303" cy="2002308"/>
          </a:xfrm>
          <a:prstGeom prst="ellipse">
            <a:avLst/>
          </a:prstGeom>
          <a:ln w="0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64" name="Picture 16" descr="http://rcfh.ru/userfiles/images/IMG_656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32" y="1340768"/>
            <a:ext cx="2124744" cy="1906091"/>
          </a:xfrm>
          <a:prstGeom prst="ellipse">
            <a:avLst/>
          </a:prstGeom>
          <a:ln w="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9870" y="2668870"/>
            <a:ext cx="3523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Чунском районном муниципальном образовании в 2021-2023 годах будет осуществляться реализация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 муниципальных и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региональных программ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90872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 Чунского районного муниципального образования формируется в рамках государственных и муниципальных программ.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062051"/>
              </p:ext>
            </p:extLst>
          </p:nvPr>
        </p:nvGraphicFramePr>
        <p:xfrm>
          <a:off x="35497" y="1555051"/>
          <a:ext cx="9073008" cy="5186318"/>
        </p:xfrm>
        <a:graphic>
          <a:graphicData uri="http://schemas.openxmlformats.org/drawingml/2006/table">
            <a:tbl>
              <a:tblPr/>
              <a:tblGrid>
                <a:gridCol w="6452295"/>
                <a:gridCol w="843958"/>
                <a:gridCol w="829153"/>
                <a:gridCol w="947602"/>
              </a:tblGrid>
              <a:tr h="2469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9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"Социальная поддержка населения"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468,00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278,00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277,00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6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Подпрограмма "Оказание мер социальной поддержки отдельным категориям граждан"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70,00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70,00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39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Подпрограмма "Поддержка социально ориентированных некоммерческих организаций Чунского районного муниципального образования"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Подпрограмма "Ветераны и ветеранское движение"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312,00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152,00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152,00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Подпрограмма "Укрепление семьи, поддержка материнства и детства"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40,00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40,00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40,00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Подпрограмма "Семья для каждого ребенка"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39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"Здоровье"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111,00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51,00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6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Подпрограмма "Создание условий для оказания медицинской помощи населению"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110,00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Подпрограмма "Профилактика ВИЧ-инфекции, укрепление здоровья населения"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39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"Развитие системы образования"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108659,70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88774,00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81351,60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46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Подпрограмма "Дошкольное образование"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8581,80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8740,00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6443,10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Подпрограмма "Начальное общее, основное общее, среднее общее образование"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14908,20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14949,70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11245,60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Подпрограмма "Дополнительное образование детей в сфере образования"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25575,00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22960,70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22960,70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Подпрограмма "Отдых, оздоровление и занятость детей и подростков"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550,00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550,00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550,00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39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Подпрограмма "Обеспечение реализации и прочие мероприятия муниципальной программы"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59044,70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41573,60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40152,20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629722"/>
              </p:ext>
            </p:extLst>
          </p:nvPr>
        </p:nvGraphicFramePr>
        <p:xfrm>
          <a:off x="107504" y="764704"/>
          <a:ext cx="9000999" cy="6048672"/>
        </p:xfrm>
        <a:graphic>
          <a:graphicData uri="http://schemas.openxmlformats.org/drawingml/2006/table">
            <a:tbl>
              <a:tblPr/>
              <a:tblGrid>
                <a:gridCol w="6452732"/>
                <a:gridCol w="820628"/>
                <a:gridCol w="806231"/>
                <a:gridCol w="921408"/>
              </a:tblGrid>
              <a:tr h="2520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"Развитие культуры, спорта и молодежной политики"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82248,20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81664,90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84400,40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Подпрограмма "Развитие библиотечного дела"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9085,50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9157,90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9383,40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Подпрограмма "Организация досуга и предоставление услуг организаций культуры"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19562,70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19982,30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20146,00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Подпрограмма "Развитие физической культуры и массового спорта"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15477,50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15131,00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15901,00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Подпрограмма "Дополнительное образование детей в сфере культуры и спорта"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16427,50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16466,00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16916,00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Подпрограмма "Молодежная политика"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150,00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Подпрограмма "Сохранение народных традиций и народного творчества"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Подпрограмма "Комплексные меры профилактики наркомании и других социально-негативных явлений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60,00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55,00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55,00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Подпрограмма "Патриотическое воспитание детей и молодежи"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150,00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Подпрограмма "Обеспечение реализации муниципальной программы"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21320,00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20762,70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21889,00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"Безопасность"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8678,50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6605,50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6504,10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Подпрограмма "Предупреждение чрезвычайных ситуаций"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97,00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60,00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60,00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Подпрограмма "Профилактика правонарушений, экстремистской и террористической деятельности"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1005,00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Подпрограмма "Развитие, содержание и обеспечение деятельности ЕДДС Чунского района"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7576,50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6545,50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6444,10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"Транспорт"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150,00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150,00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Возмещение затрат связанных с оказанием услуг по социально-значимым маршрутам, с уровнем пассажиропотока не обеспечивающим рентабельную работу перевозчиков.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150,00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effectLst/>
                          <a:latin typeface="Times New Roman"/>
                        </a:rPr>
                        <a:t>150,00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543" marR="7543" marT="75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515269"/>
              </p:ext>
            </p:extLst>
          </p:nvPr>
        </p:nvGraphicFramePr>
        <p:xfrm>
          <a:off x="107503" y="764704"/>
          <a:ext cx="9001001" cy="6048672"/>
        </p:xfrm>
        <a:graphic>
          <a:graphicData uri="http://schemas.openxmlformats.org/drawingml/2006/table">
            <a:tbl>
              <a:tblPr/>
              <a:tblGrid>
                <a:gridCol w="6452733"/>
                <a:gridCol w="820628"/>
                <a:gridCol w="806232"/>
                <a:gridCol w="921408"/>
              </a:tblGrid>
              <a:tr h="2629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9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"Развитие коммунальной инфраструктуры объектов социальной сферы, находящихся в муниципальной собственности Чунского районного муниципального образования"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318,00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305,00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305,00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889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Подпрограмма "Энергосбережение и повышение энергетической эффективности объектов социальной сферы , находящихся в муниципальной собственности Чунского районного муниципального образования"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318,00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305,00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305,00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59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"Развитие экономического потенциала"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96,00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105,00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116,00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2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Подпрограмма "Инвестиционная привлекательность"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35,00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37,00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40,00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2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Подпрограмма "Развитие и поддержка малого и среднего бизнеса"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17,00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20,00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2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Подпрограмма "Развитие потребительского рынка"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17,00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20,00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2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Подпрограмма "Развитие сельскохозяйственного производства"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20,00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23,00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25,00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2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Подпрограмма "Охрана труда и социальное партнерство"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11,00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11,00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11,00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59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"Муниципальные финансы"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150757,30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143068,30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136467,60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2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Подпрограмма "Эффективное управление бюджетным процессом"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14875,60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13765,80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13598,20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59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Подпрограмма "Повышение финансовой устойчивости бюджетов муниципальных образований Чунского района"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135881,70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129302,50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122869,40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59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"Муниципальная собственность"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14853,30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13555,10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13266,40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2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Подпрограмма "Управление муниципальной собственностью"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7118,20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7482,00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7326,00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29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Подпрограмма "Обеспечение реализации муниципальной программы"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7735,10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6073,10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5940,40</a:t>
                      </a:r>
                    </a:p>
                  </a:txBody>
                  <a:tcPr marL="7871" marR="7871" marT="78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3002313"/>
              </p:ext>
            </p:extLst>
          </p:nvPr>
        </p:nvGraphicFramePr>
        <p:xfrm>
          <a:off x="107503" y="764704"/>
          <a:ext cx="8928993" cy="5904660"/>
        </p:xfrm>
        <a:graphic>
          <a:graphicData uri="http://schemas.openxmlformats.org/drawingml/2006/table">
            <a:tbl>
              <a:tblPr/>
              <a:tblGrid>
                <a:gridCol w="6401112"/>
                <a:gridCol w="814063"/>
                <a:gridCol w="799782"/>
                <a:gridCol w="914036"/>
              </a:tblGrid>
              <a:tr h="2683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Муниципальная программа Чунского районного муниципального образования "Муниципальное управление"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60676,30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50759,60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49170,80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36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Подпрограмма "Повышение эффективности деятельности администрации Чунского района"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530,00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530,00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530,00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3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Подпрограмма "Обеспечение реализации муниципальной программы"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60146,30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50229,60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48640,80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Муниципальная программа «Охрана окружающей среды в Чунском районном муниципальном образовании»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1530,00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83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Разработка ПСД на строительство полигона ТКО на территории Чунского района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1530,00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Государственная программа Иркутской области "Развитие образования" на 2014 - 2020 годы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671198,60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629017,80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567323,30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83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Подпрограмма "Дошкольное, общее и дополнительное образование"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671198,60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629017,80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567323,30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Государственная программа Иркутской области "Социальная поддержка населения" на 2014 - 2020 годы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92906,80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92906,70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92765,40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683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Подпрограмма «Социальная поддержка населения Иркутской области»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68748,10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68748,10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68748,10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Подпрограмма "Развитие системы отдыха и оздоровления детей в Иркутской области" на 2014 - 2020 годы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2727,60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2727,60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2586,30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3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Подпрограмма «Дети Приангарья»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21431,10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21431,00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21431,00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Государственная программа Иркутской области "Развитие физической культуры и спорта" на 2014 - 2020 годы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367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Подпрограмма "Развитие спортивной инфраструктуры и материально-технической базы в Иркутской области" на 2014 - 2020 годы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903" marR="7903" marT="79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242525"/>
              </p:ext>
            </p:extLst>
          </p:nvPr>
        </p:nvGraphicFramePr>
        <p:xfrm>
          <a:off x="457200" y="1705099"/>
          <a:ext cx="8229601" cy="4316165"/>
        </p:xfrm>
        <a:graphic>
          <a:graphicData uri="http://schemas.openxmlformats.org/drawingml/2006/table">
            <a:tbl>
              <a:tblPr/>
              <a:tblGrid>
                <a:gridCol w="3431918"/>
                <a:gridCol w="595333"/>
                <a:gridCol w="840470"/>
                <a:gridCol w="840470"/>
                <a:gridCol w="840470"/>
                <a:gridCol w="840470"/>
                <a:gridCol w="840470"/>
              </a:tblGrid>
              <a:tr h="3501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 изм.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 </a:t>
                      </a:r>
                      <a:b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2019 года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Оценка </a:t>
                      </a:r>
                      <a:b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года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Прогноз на: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09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501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Выручка от реализации продукции, работ, услуг (в действующих ценах) по полному кругу организаций, 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10801,126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9348,085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9662,9085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10036,9305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10452,987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6400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Прибыль прибыльных предприятий (с учетом предприятий малого бизнеса)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204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237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274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7509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индивидуальных предпринимателей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ед.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637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481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485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485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485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501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Объем инвестиций в основной капитал за счет всех источников -  всего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2786,661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361,8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371,3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375,6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380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7509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постоянного населения - всего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чел.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32,241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31,841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31,39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30,6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501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Среднесписочная численность работников (без внешних совместителей) по полному кругу организаций,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чел.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10,491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10,075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10,257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10,181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10,186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501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Уровень регистрируемой безработицы (к трудоспособному населению)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52529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начисленная заработная плата (без выплат социального характера) по полному кругу организаций,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28366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27209,29694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28163,388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29653,238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30828,6069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501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Фонд начисленной заработной платы по полному кругу организаций, 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3571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3289,604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3466,4624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3622,7954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3768,24227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501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Валовый совокупный доход (сумма ФОТ, выплат соцхарактера, прочих доходов)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3509,68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3309,6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3487,46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3645,8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3792,24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3501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Доходный потенциал (объем налогов, формируемых на территории) - всего: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млн.руб.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491,93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454,76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464,8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485,6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504,7</a:t>
                      </a:r>
                    </a:p>
                  </a:txBody>
                  <a:tcPr marL="8755" marR="8755" marT="87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1640" y="822035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Основные показатели прогноза социально-экономического развития Чунского районного муниципального образования на 2021-2023 годы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698737"/>
              </p:ext>
            </p:extLst>
          </p:nvPr>
        </p:nvGraphicFramePr>
        <p:xfrm>
          <a:off x="35496" y="764704"/>
          <a:ext cx="8928991" cy="5976666"/>
        </p:xfrm>
        <a:graphic>
          <a:graphicData uri="http://schemas.openxmlformats.org/drawingml/2006/table">
            <a:tbl>
              <a:tblPr/>
              <a:tblGrid>
                <a:gridCol w="6401110"/>
                <a:gridCol w="814063"/>
                <a:gridCol w="799782"/>
                <a:gridCol w="914036"/>
              </a:tblGrid>
              <a:tr h="2213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7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Государственная программа Иркутской области "Развитие культуры" на 2014 - 2020 годы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1541,00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5059,70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1539,00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427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Подпрограмма «Оказание финансовой поддержки муниципальным образованиям Иркутской области в сфере культуры и архивного дела»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1494,00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5012,70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1494,00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7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Подпрограмма "Государственное управление культурой, архивным делом и сохранение национальной самобытности" на 2014 - 2020 годы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47,00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47,00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45,00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Государственная программа Иркутской области «Труд и занятость»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821,30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821,30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821,30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1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Подпрограмма «Улучшение условий и охраны труда в Иркутской области»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821,30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821,30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821,30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7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Государственная программа Иркутской области "Развитие жилищно-коммунального хозяйства Иркутской области" на 2014 - 2020 годы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3646,00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427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Подпрограмма "Модернизация объектов коммунальной инфраструктуры Иркутской области" на 2014 - 2020 годы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3646,00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7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Государственная программа Иркутской области "Доступное жилье" на 2014 - 2020 годы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177,20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177,20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177,20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1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Подпрограмма "Молодым семьям - доступное жилье" на 2014 - 2020 годы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177,20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177,20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177,20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7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Государственная программа Иркутской области «Развитие сельского хозяйства и регулирование рынков сельскохозяйственной продукции, сырья и продовольствия»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631,00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631,00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631,00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1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Подпрограмма «Обеспечение деятельности в области ветеринарии»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631,00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631,00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631,00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7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Государственная программа Иркутской области "Экономическое развитие и инновационная экономика" на 2015 - 2020 годы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9295,70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9295,70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9295,70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427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Подпрограмма "Государственная политика в сфере экономического развития Иркутской области" на 2015 - 2020 годы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9295,70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9295,70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9295,70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7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Государственная программа Иркутской области «Развитие юстиции и правовой среды»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31,00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85,30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6,40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1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Подпрограмма «Развитие юстиции в Иркутской области»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31,00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85,30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6,40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1208844,90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1123311,10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1044468,20</a:t>
                      </a:r>
                    </a:p>
                  </a:txBody>
                  <a:tcPr marL="6705" marR="6705" marT="670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61653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Динамика программных и непрограммных расходов Чунского районного муниципального образования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3374"/>
              </p:ext>
            </p:extLst>
          </p:nvPr>
        </p:nvGraphicFramePr>
        <p:xfrm>
          <a:off x="0" y="1109928"/>
          <a:ext cx="9144000" cy="6286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07704" y="353126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99,1%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037141" y="3531267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98,4%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211960" y="3543355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98,4%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Муниципальная программа Чунского районного муниципального образования «Развитие системы образования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321496"/>
            <a:ext cx="3960440" cy="4536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u="sng" dirty="0">
                <a:solidFill>
                  <a:srgbClr val="FF0000"/>
                </a:solidFill>
              </a:rPr>
              <a:t>Цель муниципальной программы</a:t>
            </a:r>
            <a:r>
              <a:rPr lang="ru-RU" dirty="0">
                <a:solidFill>
                  <a:srgbClr val="FF0000"/>
                </a:solidFill>
              </a:rPr>
              <a:t>	</a:t>
            </a:r>
            <a:endParaRPr lang="ru-RU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1</a:t>
            </a:r>
            <a:r>
              <a:rPr lang="ru-RU" dirty="0">
                <a:solidFill>
                  <a:srgbClr val="FF0000"/>
                </a:solidFill>
              </a:rPr>
              <a:t>. Обеспечение доступности и повышение качества предоставления общедоступного и бесплатного начального общего, основного общего, среднего общего образования по основным общеобразовательным программам, дополнительного образования, общедоступного бесплатного дошкольного образования на территории Чунского района, отдыха и оздоровления детей</a:t>
            </a:r>
          </a:p>
          <a:p>
            <a:pPr algn="just"/>
            <a:r>
              <a:rPr lang="ru-RU" dirty="0">
                <a:solidFill>
                  <a:srgbClr val="FF0000"/>
                </a:solidFill>
              </a:rPr>
              <a:t>2. Реализация основных направлений муниципальной политики в сфере образования.</a:t>
            </a:r>
          </a:p>
        </p:txBody>
      </p:sp>
      <p:pic>
        <p:nvPicPr>
          <p:cNvPr id="2049" name="Picture 1" descr="C:\Users\наташа.FINANS\Pictures\170901_c06d_6610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356787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826011"/>
            <a:ext cx="4495509" cy="193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864" y="2251711"/>
            <a:ext cx="8542584" cy="1465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u="sng" dirty="0" smtClean="0">
                <a:solidFill>
                  <a:srgbClr val="C00000"/>
                </a:solidFill>
              </a:rPr>
              <a:t>Цель Программы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Целью </a:t>
            </a:r>
            <a:r>
              <a:rPr lang="ru-RU" dirty="0">
                <a:solidFill>
                  <a:srgbClr val="C00000"/>
                </a:solidFill>
              </a:rPr>
              <a:t>муниципальной программы является улучшение качества жизни отдельных категорий граждан Чунского района.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8353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Муниципальная программа </a:t>
            </a:r>
            <a:r>
              <a:rPr lang="ru-RU" sz="3200" b="1" dirty="0" smtClean="0"/>
              <a:t>Чунского </a:t>
            </a:r>
            <a:r>
              <a:rPr lang="ru-RU" sz="3200" b="1" dirty="0"/>
              <a:t>районного муниципального образования</a:t>
            </a:r>
          </a:p>
          <a:p>
            <a:pPr algn="ctr"/>
            <a:r>
              <a:rPr lang="ru-RU" sz="3200" b="1" dirty="0"/>
              <a:t>«Социальная поддержка населения»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4152334" cy="275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4148806" cy="276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764704"/>
            <a:ext cx="9073008" cy="609329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Муниципальная программа Чунского районного муниципального образования "Здоровье"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2132856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>
                <a:solidFill>
                  <a:schemeClr val="accent5">
                    <a:lumMod val="50000"/>
                  </a:schemeClr>
                </a:solidFill>
              </a:rPr>
              <a:t>Цель муниципальной  </a:t>
            </a:r>
            <a:r>
              <a:rPr lang="ru-RU" sz="2400" u="sng" dirty="0" smtClean="0">
                <a:solidFill>
                  <a:schemeClr val="accent5">
                    <a:lumMod val="50000"/>
                  </a:schemeClr>
                </a:solidFill>
              </a:rPr>
              <a:t>программы: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Создание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условий для укрепления здоровья населения Чунского района.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8960"/>
            <a:ext cx="4427984" cy="332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30916"/>
            <a:ext cx="9144000" cy="622708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Муниципальная программа Чунского районного муниципального образования "Развитие культуры, спорта и молодежной политики"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204864"/>
            <a:ext cx="3563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solidFill>
                  <a:schemeClr val="accent2">
                    <a:lumMod val="50000"/>
                  </a:schemeClr>
                </a:solidFill>
              </a:rPr>
              <a:t>Цель муниципальной </a:t>
            </a: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</a:rPr>
              <a:t>программы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Сохранение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 развитие культурного потенциала и наследия Чунского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района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Развитие физической культуры и спорта в Чунском районе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Создание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условий для личностного и профессионального становления молодёжи, формирования и развития духовно-нравственных и патриотических ценностей</a:t>
            </a: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175" y="2204864"/>
            <a:ext cx="313541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97336"/>
            <a:ext cx="3155140" cy="236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0971"/>
            <a:ext cx="9144000" cy="616530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Муниципальная программа Чунского районного муниципального </a:t>
            </a:r>
            <a:r>
              <a:rPr lang="ru-RU" b="1" dirty="0" smtClean="0"/>
              <a:t>образования </a:t>
            </a:r>
            <a:r>
              <a:rPr lang="ru-RU" b="1" dirty="0"/>
              <a:t>"Безопасность"</a:t>
            </a: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988840"/>
            <a:ext cx="21602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chemeClr val="tx2">
                    <a:lumMod val="75000"/>
                  </a:schemeClr>
                </a:solidFill>
              </a:rPr>
              <a:t>Цель муниципальной программы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Повышение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безопасности жизнедеятельности населения Чунского района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4468"/>
            <a:ext cx="6316790" cy="420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Муниципальная программа Чунского районного муниципального образования "Транспорт"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2060848"/>
            <a:ext cx="21602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Цель муниципальной </a:t>
            </a:r>
            <a:r>
              <a:rPr lang="ru-RU" u="sng" dirty="0" smtClean="0"/>
              <a:t>программы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транспортного обслуживания населения в границах Чунского районного муниципального образования, повышение качества пассажирских перевозок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2856"/>
            <a:ext cx="5688632" cy="426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08504" cy="6165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Муниципальная программа Чунского районного муниципального образования 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"</a:t>
            </a:r>
            <a:r>
              <a:rPr lang="ru-RU" sz="2800" dirty="0"/>
              <a:t>Развитие коммунальной инфраструктуры объектов социальной сферы, находящихся в муниципальной собственности Чунского районного муниципального образования"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3284984"/>
            <a:ext cx="26642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/>
              <a:t>Цель </a:t>
            </a:r>
            <a:r>
              <a:rPr lang="ru-RU" u="sng" dirty="0" smtClean="0"/>
              <a:t>муниципальной программы</a:t>
            </a:r>
          </a:p>
          <a:p>
            <a:endParaRPr lang="ru-RU" dirty="0" smtClean="0"/>
          </a:p>
          <a:p>
            <a:r>
              <a:rPr lang="ru-RU" dirty="0" smtClean="0"/>
              <a:t>Повышение </a:t>
            </a:r>
            <a:r>
              <a:rPr lang="ru-RU" dirty="0"/>
              <a:t>надежности и </a:t>
            </a:r>
            <a:r>
              <a:rPr lang="ru-RU" dirty="0" err="1"/>
              <a:t>энергоэффективности</a:t>
            </a:r>
            <a:r>
              <a:rPr lang="ru-RU" dirty="0"/>
              <a:t> объектов социальной сферы, находящихся в муниципальной собственности Чунского районного муниципального образования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29000"/>
            <a:ext cx="4036343" cy="316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Муниципальная программа Чунского районного муниципального образования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"</a:t>
            </a:r>
            <a:r>
              <a:rPr lang="ru-RU" b="1" dirty="0"/>
              <a:t>Развитие </a:t>
            </a:r>
            <a:r>
              <a:rPr lang="ru-RU" b="1" dirty="0" smtClean="0"/>
              <a:t>экономического потенциала«</a:t>
            </a:r>
          </a:p>
          <a:p>
            <a:pPr marL="0" indent="0" algn="ctr">
              <a:buNone/>
            </a:pP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2708920"/>
            <a:ext cx="24482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/>
              <a:t>Цель муниципальной </a:t>
            </a:r>
            <a:r>
              <a:rPr lang="ru-RU" u="sng" dirty="0" smtClean="0"/>
              <a:t>программы</a:t>
            </a:r>
          </a:p>
          <a:p>
            <a:endParaRPr lang="ru-RU" dirty="0" smtClean="0"/>
          </a:p>
          <a:p>
            <a:r>
              <a:rPr lang="ru-RU" dirty="0" smtClean="0"/>
              <a:t>Формирование </a:t>
            </a:r>
            <a:r>
              <a:rPr lang="ru-RU" dirty="0"/>
              <a:t>благоприятной среды для устойчивого развития функционирования и развития экономики, повышение уровня жизни населения.</a:t>
            </a:r>
          </a:p>
        </p:txBody>
      </p:sp>
      <p:pic>
        <p:nvPicPr>
          <p:cNvPr id="9218" name="Picture 2" descr="C:\Users\наташа.FINANS\Pictures\_55_let_raiony-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80927"/>
            <a:ext cx="5472608" cy="36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3999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Муниципальная программа Чунского районного муниципального образования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"</a:t>
            </a:r>
            <a:r>
              <a:rPr lang="ru-RU" dirty="0"/>
              <a:t>Муниципальные финансы"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2708920"/>
            <a:ext cx="25922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/>
              <a:t>Цель муниципальной </a:t>
            </a:r>
            <a:r>
              <a:rPr lang="ru-RU" u="sng" dirty="0" smtClean="0"/>
              <a:t>программы:</a:t>
            </a:r>
          </a:p>
          <a:p>
            <a:r>
              <a:rPr lang="ru-RU" dirty="0" smtClean="0"/>
              <a:t>Повышение </a:t>
            </a:r>
            <a:r>
              <a:rPr lang="ru-RU" dirty="0"/>
              <a:t>качества управления муниципальными финансами Чунского районного муниципального образования, составления и исполнения муниципального бюджета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221" y="2852936"/>
            <a:ext cx="5791572" cy="325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Муниципальная программа Чунского районного муниципального образования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"</a:t>
            </a:r>
            <a:r>
              <a:rPr lang="ru-RU" b="1" dirty="0"/>
              <a:t>Муниципальная собственность"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2708920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/>
              <a:t>Цель муниципальной </a:t>
            </a:r>
            <a:r>
              <a:rPr lang="ru-RU" u="sng" dirty="0" smtClean="0"/>
              <a:t>программы</a:t>
            </a:r>
          </a:p>
          <a:p>
            <a:r>
              <a:rPr lang="ru-RU" dirty="0" smtClean="0"/>
              <a:t>Повышение </a:t>
            </a:r>
            <a:r>
              <a:rPr lang="ru-RU" dirty="0"/>
              <a:t>эффективности управления муниципальной собственностью.</a:t>
            </a:r>
          </a:p>
        </p:txBody>
      </p:sp>
      <p:pic>
        <p:nvPicPr>
          <p:cNvPr id="11266" name="Picture 2" descr="C:\Users\наташа.FINANS\Pictures\_14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08920"/>
            <a:ext cx="578944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Муниципальная программа Чунского районного муниципального образования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"</a:t>
            </a:r>
            <a:r>
              <a:rPr lang="ru-RU" b="1" dirty="0"/>
              <a:t>Муниципальное управление"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5312" y="2852936"/>
            <a:ext cx="19624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/>
              <a:t>Цель муниципальной </a:t>
            </a:r>
            <a:r>
              <a:rPr lang="ru-RU" u="sng" dirty="0" smtClean="0"/>
              <a:t>программы</a:t>
            </a:r>
          </a:p>
          <a:p>
            <a:endParaRPr lang="ru-RU" dirty="0" smtClean="0"/>
          </a:p>
          <a:p>
            <a:r>
              <a:rPr lang="ru-RU" dirty="0" smtClean="0"/>
              <a:t>Повышение </a:t>
            </a:r>
            <a:r>
              <a:rPr lang="ru-RU" dirty="0"/>
              <a:t>открытости и эффективности деятельности администрации Чунского района.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36912"/>
            <a:ext cx="572206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Муниципальная программа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«</a:t>
            </a:r>
            <a:r>
              <a:rPr lang="ru-RU" b="1" dirty="0"/>
              <a:t>Охрана окружающей среды в Чунском районном муниципальном образовании»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2708920"/>
            <a:ext cx="172819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/>
              <a:t>Цели </a:t>
            </a:r>
            <a:r>
              <a:rPr lang="ru-RU" sz="2000" u="sng" dirty="0" smtClean="0"/>
              <a:t>Программы</a:t>
            </a:r>
          </a:p>
          <a:p>
            <a:endParaRPr lang="ru-RU" sz="2000" dirty="0" smtClean="0"/>
          </a:p>
          <a:p>
            <a:r>
              <a:rPr lang="ru-RU" sz="2000" dirty="0" smtClean="0"/>
              <a:t>Сохранение </a:t>
            </a:r>
            <a:r>
              <a:rPr lang="ru-RU" sz="2000" dirty="0"/>
              <a:t>и защита окружающей среды</a:t>
            </a:r>
          </a:p>
          <a:p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09120"/>
            <a:ext cx="3038801" cy="202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08920"/>
            <a:ext cx="396786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30916"/>
            <a:ext cx="9108504" cy="622708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Из бюджета Чунского районного муниципального образования в бюджеты городских и сельских поселений передаются межбюджетные трансферты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200472"/>
              </p:ext>
            </p:extLst>
          </p:nvPr>
        </p:nvGraphicFramePr>
        <p:xfrm>
          <a:off x="467544" y="1988840"/>
          <a:ext cx="8208912" cy="470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7504" y="6093296"/>
            <a:ext cx="5578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Млн. руб.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36145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/>
              <a:t>БЮДЖЕТ ДЛЯ ГРАЖДАН </a:t>
            </a:r>
          </a:p>
          <a:p>
            <a:pPr marL="0" indent="0" algn="ctr">
              <a:buNone/>
            </a:pPr>
            <a:r>
              <a:rPr lang="ru-RU" dirty="0"/>
              <a:t>подготовлен Финансовым управлением администрации Чунского района</a:t>
            </a:r>
          </a:p>
          <a:p>
            <a:pPr marL="0" indent="0" algn="ctr">
              <a:buNone/>
            </a:pPr>
            <a:endParaRPr lang="ru-RU" dirty="0"/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Контактная информация: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Исполняющий обязанности начальника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финансового </a:t>
            </a:r>
            <a:r>
              <a:rPr lang="ru-RU" dirty="0">
                <a:solidFill>
                  <a:srgbClr val="002060"/>
                </a:solidFill>
              </a:rPr>
              <a:t>управления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Администрации Чунского района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Малащенко Ирина Анатольевна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График работы с </a:t>
            </a:r>
            <a:r>
              <a:rPr lang="ru-RU" dirty="0" smtClean="0">
                <a:solidFill>
                  <a:srgbClr val="002060"/>
                </a:solidFill>
              </a:rPr>
              <a:t>8-00 </a:t>
            </a:r>
            <a:r>
              <a:rPr lang="ru-RU" dirty="0">
                <a:solidFill>
                  <a:srgbClr val="002060"/>
                </a:solidFill>
              </a:rPr>
              <a:t>до </a:t>
            </a:r>
            <a:r>
              <a:rPr lang="ru-RU" dirty="0" smtClean="0">
                <a:solidFill>
                  <a:srgbClr val="002060"/>
                </a:solidFill>
              </a:rPr>
              <a:t>17-00</a:t>
            </a:r>
            <a:r>
              <a:rPr lang="ru-RU" dirty="0">
                <a:solidFill>
                  <a:srgbClr val="002060"/>
                </a:solidFill>
              </a:rPr>
              <a:t>, </a:t>
            </a:r>
            <a:endParaRPr lang="ru-RU" dirty="0" smtClean="0">
              <a:solidFill>
                <a:srgbClr val="002060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перерыв </a:t>
            </a:r>
            <a:r>
              <a:rPr lang="ru-RU" dirty="0">
                <a:solidFill>
                  <a:srgbClr val="002060"/>
                </a:solidFill>
              </a:rPr>
              <a:t>с </a:t>
            </a:r>
            <a:r>
              <a:rPr lang="ru-RU" dirty="0" smtClean="0">
                <a:solidFill>
                  <a:srgbClr val="002060"/>
                </a:solidFill>
              </a:rPr>
              <a:t>12-00 </a:t>
            </a:r>
            <a:r>
              <a:rPr lang="ru-RU" dirty="0">
                <a:solidFill>
                  <a:srgbClr val="002060"/>
                </a:solidFill>
              </a:rPr>
              <a:t>до </a:t>
            </a:r>
            <a:r>
              <a:rPr lang="ru-RU" dirty="0" smtClean="0">
                <a:solidFill>
                  <a:srgbClr val="002060"/>
                </a:solidFill>
              </a:rPr>
              <a:t>13-00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Адрес:  665513, Иркутская область, </a:t>
            </a:r>
            <a:r>
              <a:rPr lang="ru-RU" dirty="0" err="1">
                <a:solidFill>
                  <a:srgbClr val="002060"/>
                </a:solidFill>
              </a:rPr>
              <a:t>рп.Чунский</a:t>
            </a:r>
            <a:r>
              <a:rPr lang="ru-RU" dirty="0">
                <a:solidFill>
                  <a:srgbClr val="002060"/>
                </a:solidFill>
              </a:rPr>
              <a:t>,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 err="1">
                <a:solidFill>
                  <a:srgbClr val="002060"/>
                </a:solidFill>
              </a:rPr>
              <a:t>ул.Комарова</a:t>
            </a:r>
            <a:r>
              <a:rPr lang="ru-RU" dirty="0">
                <a:solidFill>
                  <a:srgbClr val="002060"/>
                </a:solidFill>
              </a:rPr>
              <a:t>, 11, </a:t>
            </a:r>
            <a:r>
              <a:rPr lang="ru-RU" dirty="0" err="1">
                <a:solidFill>
                  <a:srgbClr val="002060"/>
                </a:solidFill>
              </a:rPr>
              <a:t>каб</a:t>
            </a:r>
            <a:r>
              <a:rPr lang="ru-RU" dirty="0">
                <a:solidFill>
                  <a:srgbClr val="002060"/>
                </a:solidFill>
              </a:rPr>
              <a:t>. 505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Телефон  (8 39567)  2-11-29, 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Электронная почта:   </a:t>
            </a:r>
            <a:r>
              <a:rPr lang="en-US" u="sng" dirty="0">
                <a:solidFill>
                  <a:srgbClr val="002060"/>
                </a:solidFill>
                <a:hlinkClick r:id="rId2"/>
              </a:rPr>
              <a:t>fin37</a:t>
            </a:r>
            <a:r>
              <a:rPr lang="ru-RU" u="sng" dirty="0">
                <a:solidFill>
                  <a:srgbClr val="002060"/>
                </a:solidFill>
                <a:hlinkClick r:id="rId2"/>
              </a:rPr>
              <a:t>@</a:t>
            </a:r>
            <a:r>
              <a:rPr lang="en-US" u="sng" dirty="0" err="1">
                <a:solidFill>
                  <a:srgbClr val="002060"/>
                </a:solidFill>
                <a:hlinkClick r:id="rId2"/>
              </a:rPr>
              <a:t>gfu</a:t>
            </a:r>
            <a:r>
              <a:rPr lang="ru-RU" u="sng" dirty="0">
                <a:solidFill>
                  <a:srgbClr val="002060"/>
                </a:solidFill>
                <a:hlinkClick r:id="rId2"/>
              </a:rPr>
              <a:t>.</a:t>
            </a:r>
            <a:r>
              <a:rPr lang="en-US" u="sng" dirty="0" err="1">
                <a:solidFill>
                  <a:srgbClr val="002060"/>
                </a:solidFill>
                <a:hlinkClick r:id="rId2"/>
              </a:rPr>
              <a:t>ru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99522"/>
            <a:ext cx="8280919" cy="505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3410"/>
            <a:ext cx="7443671" cy="558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68688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600200"/>
            <a:ext cx="9108504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2021 год                    2022 год               2023 год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64807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98072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Параметры бюджета Чунского районного муниципального образования на 2021-2023 годы</a:t>
            </a:r>
            <a:endParaRPr lang="ru-RU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62583"/>
            <a:ext cx="2664296" cy="27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2276871"/>
            <a:ext cx="2727411" cy="27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7822"/>
            <a:ext cx="3135908" cy="278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747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547664" y="822035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Доходы бюджета Чунского районного муниципального образования на 2021- 2023 годы</a:t>
            </a:r>
            <a:endParaRPr lang="ru-RU" dirty="0"/>
          </a:p>
        </p:txBody>
      </p:sp>
      <p:graphicFrame>
        <p:nvGraphicFramePr>
          <p:cNvPr id="18" name="Объект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568721"/>
              </p:ext>
            </p:extLst>
          </p:nvPr>
        </p:nvGraphicFramePr>
        <p:xfrm>
          <a:off x="0" y="1468366"/>
          <a:ext cx="9144000" cy="5389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862410"/>
              </p:ext>
            </p:extLst>
          </p:nvPr>
        </p:nvGraphicFramePr>
        <p:xfrm>
          <a:off x="0" y="764704"/>
          <a:ext cx="914400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256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51428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93076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641" y="116632"/>
            <a:ext cx="7355160" cy="514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smtClean="0"/>
              <a:t>Чунское районное муниципальное образование </a:t>
            </a:r>
            <a:endParaRPr lang="ru-RU" sz="2800" b="1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2193724"/>
              </p:ext>
            </p:extLst>
          </p:nvPr>
        </p:nvGraphicFramePr>
        <p:xfrm>
          <a:off x="1328737" y="692696"/>
          <a:ext cx="7059687" cy="4922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9858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chuna.irkobl.ru/about/symbol/ger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7584" cy="10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1" y="116632"/>
            <a:ext cx="7355160" cy="79208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Чунское районное муниципальное образование </a:t>
            </a:r>
            <a:endParaRPr lang="ru-RU" sz="2800" b="1" dirty="0"/>
          </a:p>
        </p:txBody>
      </p:sp>
      <p:graphicFrame>
        <p:nvGraphicFramePr>
          <p:cNvPr id="11" name="Объект 10" title="Структура доходов на 2022 год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493661"/>
              </p:ext>
            </p:extLst>
          </p:nvPr>
        </p:nvGraphicFramePr>
        <p:xfrm>
          <a:off x="0" y="764704"/>
          <a:ext cx="914400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80544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2057</Words>
  <Application>Microsoft Office PowerPoint</Application>
  <PresentationFormat>Экран (4:3)</PresentationFormat>
  <Paragraphs>575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Презентация PowerPoint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  <vt:lpstr>Чунское районное муниципальное образование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57</cp:revision>
  <dcterms:created xsi:type="dcterms:W3CDTF">2021-02-02T07:50:35Z</dcterms:created>
  <dcterms:modified xsi:type="dcterms:W3CDTF">2021-02-12T00:20:07Z</dcterms:modified>
</cp:coreProperties>
</file>